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303" r:id="rId5"/>
    <p:sldId id="304" r:id="rId6"/>
    <p:sldId id="305" r:id="rId7"/>
    <p:sldId id="327" r:id="rId8"/>
    <p:sldId id="328" r:id="rId9"/>
    <p:sldId id="329" r:id="rId10"/>
    <p:sldId id="330" r:id="rId11"/>
    <p:sldId id="331" r:id="rId12"/>
    <p:sldId id="332" r:id="rId13"/>
    <p:sldId id="333" r:id="rId14"/>
    <p:sldId id="334" r:id="rId15"/>
    <p:sldId id="335" r:id="rId16"/>
    <p:sldId id="336" r:id="rId17"/>
    <p:sldId id="337" r:id="rId18"/>
    <p:sldId id="338" r:id="rId19"/>
    <p:sldId id="339" r:id="rId20"/>
  </p:sldIdLst>
  <p:sldSz cx="12192000" cy="6858000"/>
  <p:notesSz cx="6858000" cy="9144000"/>
  <p:defaultTextStyle>
    <a:lvl1pPr>
      <a:defRPr>
        <a:latin typeface="Calibri"/>
        <a:ea typeface="Calibri"/>
        <a:cs typeface="Calibri"/>
        <a:sym typeface="Calibri"/>
      </a:defRPr>
    </a:lvl1pPr>
    <a:lvl2pPr indent="457200">
      <a:defRPr>
        <a:latin typeface="Calibri"/>
        <a:ea typeface="Calibri"/>
        <a:cs typeface="Calibri"/>
        <a:sym typeface="Calibri"/>
      </a:defRPr>
    </a:lvl2pPr>
    <a:lvl3pPr indent="914400">
      <a:defRPr>
        <a:latin typeface="Calibri"/>
        <a:ea typeface="Calibri"/>
        <a:cs typeface="Calibri"/>
        <a:sym typeface="Calibri"/>
      </a:defRPr>
    </a:lvl3pPr>
    <a:lvl4pPr indent="1371600">
      <a:defRPr>
        <a:latin typeface="Calibri"/>
        <a:ea typeface="Calibri"/>
        <a:cs typeface="Calibri"/>
        <a:sym typeface="Calibri"/>
      </a:defRPr>
    </a:lvl4pPr>
    <a:lvl5pPr indent="1828800">
      <a:defRPr>
        <a:latin typeface="Calibri"/>
        <a:ea typeface="Calibri"/>
        <a:cs typeface="Calibri"/>
        <a:sym typeface="Calibri"/>
      </a:defRPr>
    </a:lvl5pPr>
    <a:lvl6pPr indent="2286000">
      <a:defRPr>
        <a:latin typeface="Calibri"/>
        <a:ea typeface="Calibri"/>
        <a:cs typeface="Calibri"/>
        <a:sym typeface="Calibri"/>
      </a:defRPr>
    </a:lvl6pPr>
    <a:lvl7pPr indent="2743200">
      <a:defRPr>
        <a:latin typeface="Calibri"/>
        <a:ea typeface="Calibri"/>
        <a:cs typeface="Calibri"/>
        <a:sym typeface="Calibri"/>
      </a:defRPr>
    </a:lvl7pPr>
    <a:lvl8pPr indent="3200400">
      <a:defRPr>
        <a:latin typeface="Calibri"/>
        <a:ea typeface="Calibri"/>
        <a:cs typeface="Calibri"/>
        <a:sym typeface="Calibri"/>
      </a:defRPr>
    </a:lvl8pPr>
    <a:lvl9pPr indent="3657600">
      <a:defRPr>
        <a:latin typeface="Calibri"/>
        <a:ea typeface="Calibri"/>
        <a:cs typeface="Calibri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5B9BD5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5B9BD5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5B9BD5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B9BD5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B9BD5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42" autoAdjust="0"/>
    <p:restoredTop sz="94696" autoAdjust="0"/>
  </p:normalViewPr>
  <p:slideViewPr>
    <p:cSldViewPr>
      <p:cViewPr varScale="1">
        <p:scale>
          <a:sx n="80" d="100"/>
          <a:sy n="80" d="100"/>
        </p:scale>
        <p:origin x="-102" y="-83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1pPr>
    <a:lvl2pPr indent="228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2pPr>
    <a:lvl3pPr indent="457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3pPr>
    <a:lvl4pPr indent="685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4pPr>
    <a:lvl5pPr indent="9144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5pPr>
    <a:lvl6pPr indent="11430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6pPr>
    <a:lvl7pPr indent="1371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7pPr>
    <a:lvl8pPr indent="1600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8pPr>
    <a:lvl9pPr indent="1828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3509963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 sz="1800"/>
            </a:pPr>
            <a:r>
              <a:rPr sz="6000"/>
              <a:t>Текст заголовка</a:t>
            </a:r>
          </a:p>
        </p:txBody>
      </p:sp>
      <p:sp>
        <p:nvSpPr>
          <p:cNvPr id="7" name="Shape 7"/>
          <p:cNvSpPr>
            <a:spLocks noGrp="1"/>
          </p:cNvSpPr>
          <p:nvPr>
            <p:ph type="body" idx="1"/>
          </p:nvPr>
        </p:nvSpPr>
        <p:spPr>
          <a:xfrm>
            <a:off x="1524000" y="3602037"/>
            <a:ext cx="9144000" cy="32559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pPr lvl="0">
              <a:defRPr sz="1800"/>
            </a:pPr>
            <a:r>
              <a:rPr sz="2400"/>
              <a:t>Уровень текста 1</a:t>
            </a:r>
          </a:p>
          <a:p>
            <a:pPr lvl="1">
              <a:defRPr sz="1800"/>
            </a:pPr>
            <a:r>
              <a:rPr sz="2400"/>
              <a:t>Уровень текста 2</a:t>
            </a:r>
          </a:p>
          <a:p>
            <a:pPr lvl="2">
              <a:defRPr sz="1800"/>
            </a:pPr>
            <a:r>
              <a:rPr sz="2400"/>
              <a:t>Уровень текста 3</a:t>
            </a:r>
          </a:p>
          <a:p>
            <a:pPr lvl="3">
              <a:defRPr sz="1800"/>
            </a:pPr>
            <a:r>
              <a:rPr sz="2400"/>
              <a:t>Уровень текста 4</a:t>
            </a:r>
          </a:p>
          <a:p>
            <a:pPr lvl="4">
              <a:defRPr sz="1800"/>
            </a:pPr>
            <a:r>
              <a:rPr sz="2400"/>
              <a:t>Уровень текста 5</a:t>
            </a:r>
          </a:p>
        </p:txBody>
      </p:sp>
      <p:sp>
        <p:nvSpPr>
          <p:cNvPr id="8" name="Shape 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Текст заголовка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800"/>
              <a:t>Уровень текста 1</a:t>
            </a:r>
          </a:p>
          <a:p>
            <a:pPr lvl="1">
              <a:defRPr sz="1800"/>
            </a:pPr>
            <a:r>
              <a:rPr sz="2800"/>
              <a:t>Уровень текста 2</a:t>
            </a:r>
          </a:p>
          <a:p>
            <a:pPr lvl="2">
              <a:defRPr sz="1800"/>
            </a:pPr>
            <a:r>
              <a:rPr sz="2800"/>
              <a:t>Уровень текста 3</a:t>
            </a:r>
          </a:p>
          <a:p>
            <a:pPr lvl="3">
              <a:defRPr sz="1800"/>
            </a:pPr>
            <a:r>
              <a:rPr sz="2800"/>
              <a:t>Уровень текста 4</a:t>
            </a:r>
          </a:p>
          <a:p>
            <a:pPr lvl="4">
              <a:defRPr sz="1800"/>
            </a:pPr>
            <a:r>
              <a:rPr sz="2800"/>
              <a:t>Уровень текста 5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/>
          </p:cNvSpPr>
          <p:nvPr>
            <p:ph type="title"/>
          </p:nvPr>
        </p:nvSpPr>
        <p:spPr>
          <a:xfrm>
            <a:off x="8724900" y="0"/>
            <a:ext cx="2628900" cy="6542088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Текст заголовка</a:t>
            </a:r>
          </a:p>
        </p:txBody>
      </p:sp>
      <p:sp>
        <p:nvSpPr>
          <p:cNvPr id="44" name="Shape 44"/>
          <p:cNvSpPr>
            <a:spLocks noGrp="1"/>
          </p:cNvSpPr>
          <p:nvPr>
            <p:ph type="body" idx="1"/>
          </p:nvPr>
        </p:nvSpPr>
        <p:spPr>
          <a:xfrm>
            <a:off x="838200" y="365125"/>
            <a:ext cx="7734300" cy="649287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800"/>
              <a:t>Уровень текста 1</a:t>
            </a:r>
          </a:p>
          <a:p>
            <a:pPr lvl="1">
              <a:defRPr sz="1800"/>
            </a:pPr>
            <a:r>
              <a:rPr sz="2800"/>
              <a:t>Уровень текста 2</a:t>
            </a:r>
          </a:p>
          <a:p>
            <a:pPr lvl="2">
              <a:defRPr sz="1800"/>
            </a:pPr>
            <a:r>
              <a:rPr sz="2800"/>
              <a:t>Уровень текста 3</a:t>
            </a:r>
          </a:p>
          <a:p>
            <a:pPr lvl="3">
              <a:defRPr sz="1800"/>
            </a:pPr>
            <a:r>
              <a:rPr sz="2800"/>
              <a:t>Уровень текста 4</a:t>
            </a:r>
          </a:p>
          <a:p>
            <a:pPr lvl="4">
              <a:defRPr sz="1800"/>
            </a:pPr>
            <a:r>
              <a:rPr sz="2800"/>
              <a:t>Уровень текста 5</a:t>
            </a:r>
          </a:p>
        </p:txBody>
      </p:sp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Текст заголовка</a:t>
            </a:r>
          </a:p>
        </p:txBody>
      </p:sp>
      <p:sp>
        <p:nvSpPr>
          <p:cNvPr id="11" name="Shape 1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800"/>
              <a:t>Уровень текста 1</a:t>
            </a:r>
          </a:p>
          <a:p>
            <a:pPr lvl="1">
              <a:defRPr sz="1800"/>
            </a:pPr>
            <a:r>
              <a:rPr sz="2800"/>
              <a:t>Уровень текста 2</a:t>
            </a:r>
          </a:p>
          <a:p>
            <a:pPr lvl="2">
              <a:defRPr sz="1800"/>
            </a:pPr>
            <a:r>
              <a:rPr sz="2800"/>
              <a:t>Уровень текста 3</a:t>
            </a:r>
          </a:p>
          <a:p>
            <a:pPr lvl="3">
              <a:defRPr sz="1800"/>
            </a:pPr>
            <a:r>
              <a:rPr sz="2800"/>
              <a:t>Уровень текста 4</a:t>
            </a:r>
          </a:p>
          <a:p>
            <a:pPr lvl="4">
              <a:defRPr sz="1800"/>
            </a:pPr>
            <a:r>
              <a:rPr sz="2800"/>
              <a:t>Уровень текста 5</a:t>
            </a:r>
          </a:p>
        </p:txBody>
      </p:sp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xfrm>
            <a:off x="831850" y="0"/>
            <a:ext cx="10515600" cy="4562475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Текст заголовка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xfrm>
            <a:off x="831850" y="4589462"/>
            <a:ext cx="10515600" cy="226853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88888"/>
                </a:solidFill>
              </a:rPr>
              <a:t>Уровень текста 1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88888"/>
                </a:solidFill>
              </a:rPr>
              <a:t>Уровень текста 2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88888"/>
                </a:solidFill>
              </a:rPr>
              <a:t>Уровень текста 3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88888"/>
                </a:solidFill>
              </a:rPr>
              <a:t>Уровень текста 4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88888"/>
                </a:solidFill>
              </a:rPr>
              <a:t>Уровень текста 5</a:t>
            </a:r>
          </a:p>
        </p:txBody>
      </p:sp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Текст заголовка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5181600" cy="503237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800"/>
              <a:t>Уровень текста 1</a:t>
            </a:r>
          </a:p>
          <a:p>
            <a:pPr lvl="1">
              <a:defRPr sz="1800"/>
            </a:pPr>
            <a:r>
              <a:rPr sz="2800"/>
              <a:t>Уровень текста 2</a:t>
            </a:r>
          </a:p>
          <a:p>
            <a:pPr lvl="2">
              <a:defRPr sz="1800"/>
            </a:pPr>
            <a:r>
              <a:rPr sz="2800"/>
              <a:t>Уровень текста 3</a:t>
            </a:r>
          </a:p>
          <a:p>
            <a:pPr lvl="3">
              <a:defRPr sz="1800"/>
            </a:pPr>
            <a:r>
              <a:rPr sz="2800"/>
              <a:t>Уровень текста 4</a:t>
            </a:r>
          </a:p>
          <a:p>
            <a:pPr lvl="4">
              <a:defRPr sz="1800"/>
            </a:pPr>
            <a:r>
              <a:rPr sz="2800"/>
              <a:t>Уровень текста 5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Текст заголовка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pPr lvl="0">
              <a:defRPr sz="1800" b="0"/>
            </a:pPr>
            <a:r>
              <a:rPr sz="2400" b="1"/>
              <a:t>Уровень текста 1</a:t>
            </a:r>
          </a:p>
          <a:p>
            <a:pPr lvl="1">
              <a:defRPr sz="1800" b="0"/>
            </a:pPr>
            <a:r>
              <a:rPr sz="2400" b="1"/>
              <a:t>Уровень текста 2</a:t>
            </a:r>
          </a:p>
          <a:p>
            <a:pPr lvl="2">
              <a:defRPr sz="1800" b="0"/>
            </a:pPr>
            <a:r>
              <a:rPr sz="2400" b="1"/>
              <a:t>Уровень текста 3</a:t>
            </a:r>
          </a:p>
          <a:p>
            <a:pPr lvl="3">
              <a:defRPr sz="1800" b="0"/>
            </a:pPr>
            <a:r>
              <a:rPr sz="2400" b="1"/>
              <a:t>Уровень текста 4</a:t>
            </a:r>
          </a:p>
          <a:p>
            <a:pPr lvl="4">
              <a:defRPr sz="1800" b="0"/>
            </a:pPr>
            <a:r>
              <a:rPr sz="2400" b="1"/>
              <a:t>Уровень текста 5</a:t>
            </a:r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Текст заголовка</a:t>
            </a:r>
          </a:p>
        </p:txBody>
      </p:sp>
      <p:sp>
        <p:nvSpPr>
          <p:cNvPr id="27" name="Shape 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xfrm>
            <a:off x="839787" y="0"/>
            <a:ext cx="3932239" cy="2057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Текст заголовка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xfrm>
            <a:off x="5183187" y="987425"/>
            <a:ext cx="6172201" cy="587057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 lvl="0">
              <a:defRPr sz="1800"/>
            </a:pPr>
            <a:r>
              <a:rPr sz="3200"/>
              <a:t>Уровень текста 1</a:t>
            </a:r>
          </a:p>
          <a:p>
            <a:pPr lvl="1">
              <a:defRPr sz="1800"/>
            </a:pPr>
            <a:r>
              <a:rPr sz="3200"/>
              <a:t>Уровень текста 2</a:t>
            </a:r>
          </a:p>
          <a:p>
            <a:pPr lvl="2">
              <a:defRPr sz="1800"/>
            </a:pPr>
            <a:r>
              <a:rPr sz="3200"/>
              <a:t>Уровень текста 3</a:t>
            </a:r>
          </a:p>
          <a:p>
            <a:pPr lvl="3">
              <a:defRPr sz="1800"/>
            </a:pPr>
            <a:r>
              <a:rPr sz="3200"/>
              <a:t>Уровень текста 4</a:t>
            </a:r>
          </a:p>
          <a:p>
            <a:pPr lvl="4">
              <a:defRPr sz="1800"/>
            </a:pPr>
            <a:r>
              <a:rPr sz="3200"/>
              <a:t>Уровень текста 5</a:t>
            </a:r>
          </a:p>
        </p:txBody>
      </p: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839787" y="0"/>
            <a:ext cx="3932239" cy="2057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Текст заголовка</a:t>
            </a:r>
          </a:p>
        </p:txBody>
      </p:sp>
      <p:sp>
        <p:nvSpPr>
          <p:cNvPr id="36" name="Shape 36"/>
          <p:cNvSpPr>
            <a:spLocks noGrp="1"/>
          </p:cNvSpPr>
          <p:nvPr>
            <p:ph type="body" idx="1"/>
          </p:nvPr>
        </p:nvSpPr>
        <p:spPr>
          <a:xfrm>
            <a:off x="839787" y="2057400"/>
            <a:ext cx="3932239" cy="4800600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pPr lvl="0">
              <a:defRPr sz="1800"/>
            </a:pPr>
            <a:r>
              <a:rPr sz="1600"/>
              <a:t>Уровень текста 1</a:t>
            </a:r>
          </a:p>
          <a:p>
            <a:pPr lvl="1">
              <a:defRPr sz="1800"/>
            </a:pPr>
            <a:r>
              <a:rPr sz="1600"/>
              <a:t>Уровень текста 2</a:t>
            </a:r>
          </a:p>
          <a:p>
            <a:pPr lvl="2">
              <a:defRPr sz="1800"/>
            </a:pPr>
            <a:r>
              <a:rPr sz="1600"/>
              <a:t>Уровень текста 3</a:t>
            </a:r>
          </a:p>
          <a:p>
            <a:pPr lvl="3">
              <a:defRPr sz="1800"/>
            </a:pPr>
            <a:r>
              <a:rPr sz="1600"/>
              <a:t>Уровень текста 4</a:t>
            </a:r>
          </a:p>
          <a:p>
            <a:pPr lvl="4">
              <a:defRPr sz="1800"/>
            </a:pPr>
            <a:r>
              <a:rPr sz="1600"/>
              <a:t>Уровень текста 5</a:t>
            </a:r>
          </a:p>
        </p:txBody>
      </p:sp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838200" y="230187"/>
            <a:ext cx="10515600" cy="1595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/>
            </a:pPr>
            <a:r>
              <a:rPr sz="4400"/>
              <a:t>Текст заголовка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50323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lvl="0">
              <a:defRPr sz="1800"/>
            </a:pPr>
            <a:r>
              <a:rPr sz="2800"/>
              <a:t>Уровень текста 1</a:t>
            </a:r>
          </a:p>
          <a:p>
            <a:pPr lvl="1">
              <a:defRPr sz="1800"/>
            </a:pPr>
            <a:r>
              <a:rPr sz="2800"/>
              <a:t>Уровень текста 2</a:t>
            </a:r>
          </a:p>
          <a:p>
            <a:pPr lvl="2">
              <a:defRPr sz="1800"/>
            </a:pPr>
            <a:r>
              <a:rPr sz="2800"/>
              <a:t>Уровень текста 3</a:t>
            </a:r>
          </a:p>
          <a:p>
            <a:pPr lvl="3">
              <a:defRPr sz="1800"/>
            </a:pPr>
            <a:r>
              <a:rPr sz="2800"/>
              <a:t>Уровень текста 4</a:t>
            </a:r>
          </a:p>
          <a:p>
            <a:pPr lvl="4">
              <a:defRPr sz="1800"/>
            </a:pPr>
            <a:r>
              <a:rPr sz="2800"/>
              <a:t>Уровень текста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610600" y="6404292"/>
            <a:ext cx="2743200" cy="2692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>
        <a:lnSpc>
          <a:spcPct val="90000"/>
        </a:lnSpc>
        <a:defRPr sz="4400">
          <a:latin typeface="Calibri Light"/>
          <a:ea typeface="Calibri Light"/>
          <a:cs typeface="Calibri Light"/>
          <a:sym typeface="Calibri Light"/>
        </a:defRPr>
      </a:lvl1pPr>
      <a:lvl2pPr>
        <a:lnSpc>
          <a:spcPct val="90000"/>
        </a:lnSpc>
        <a:defRPr sz="4400">
          <a:latin typeface="Calibri Light"/>
          <a:ea typeface="Calibri Light"/>
          <a:cs typeface="Calibri Light"/>
          <a:sym typeface="Calibri Light"/>
        </a:defRPr>
      </a:lvl2pPr>
      <a:lvl3pPr>
        <a:lnSpc>
          <a:spcPct val="90000"/>
        </a:lnSpc>
        <a:defRPr sz="4400">
          <a:latin typeface="Calibri Light"/>
          <a:ea typeface="Calibri Light"/>
          <a:cs typeface="Calibri Light"/>
          <a:sym typeface="Calibri Light"/>
        </a:defRPr>
      </a:lvl3pPr>
      <a:lvl4pPr>
        <a:lnSpc>
          <a:spcPct val="90000"/>
        </a:lnSpc>
        <a:defRPr sz="4400">
          <a:latin typeface="Calibri Light"/>
          <a:ea typeface="Calibri Light"/>
          <a:cs typeface="Calibri Light"/>
          <a:sym typeface="Calibri Light"/>
        </a:defRPr>
      </a:lvl4pPr>
      <a:lvl5pPr>
        <a:lnSpc>
          <a:spcPct val="90000"/>
        </a:lnSpc>
        <a:defRPr sz="4400">
          <a:latin typeface="Calibri Light"/>
          <a:ea typeface="Calibri Light"/>
          <a:cs typeface="Calibri Light"/>
          <a:sym typeface="Calibri Light"/>
        </a:defRPr>
      </a:lvl5pPr>
      <a:lvl6pPr>
        <a:lnSpc>
          <a:spcPct val="90000"/>
        </a:lnSpc>
        <a:defRPr sz="4400">
          <a:latin typeface="Calibri Light"/>
          <a:ea typeface="Calibri Light"/>
          <a:cs typeface="Calibri Light"/>
          <a:sym typeface="Calibri Light"/>
        </a:defRPr>
      </a:lvl6pPr>
      <a:lvl7pPr>
        <a:lnSpc>
          <a:spcPct val="90000"/>
        </a:lnSpc>
        <a:defRPr sz="4400">
          <a:latin typeface="Calibri Light"/>
          <a:ea typeface="Calibri Light"/>
          <a:cs typeface="Calibri Light"/>
          <a:sym typeface="Calibri Light"/>
        </a:defRPr>
      </a:lvl7pPr>
      <a:lvl8pPr>
        <a:lnSpc>
          <a:spcPct val="90000"/>
        </a:lnSpc>
        <a:defRPr sz="4400">
          <a:latin typeface="Calibri Light"/>
          <a:ea typeface="Calibri Light"/>
          <a:cs typeface="Calibri Light"/>
          <a:sym typeface="Calibri Light"/>
        </a:defRPr>
      </a:lvl8pPr>
      <a:lvl9pPr>
        <a:lnSpc>
          <a:spcPct val="90000"/>
        </a:lnSpc>
        <a:defRPr sz="4400"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indent="-228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1pPr>
      <a:lvl2pPr marL="723900" indent="-2667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2pPr>
      <a:lvl3pPr marL="1234439" indent="-320039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3pPr>
      <a:lvl4pPr marL="17272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4pPr>
      <a:lvl5pPr marL="21844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5pPr>
      <a:lvl6pPr marL="26416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6pPr>
      <a:lvl7pPr marL="30988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7pPr>
      <a:lvl8pPr marL="35560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8pPr>
      <a:lvl9pPr marL="40132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indent="22860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indent="2743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indent="3200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indent="3657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2"/>
          <p:cNvGrpSpPr/>
          <p:nvPr/>
        </p:nvGrpSpPr>
        <p:grpSpPr>
          <a:xfrm>
            <a:off x="5881686" y="2714620"/>
            <a:ext cx="5188268" cy="3929090"/>
            <a:chOff x="-215900" y="-139699"/>
            <a:chExt cx="7670364" cy="4865988"/>
          </a:xfrm>
        </p:grpSpPr>
        <p:pic>
          <p:nvPicPr>
            <p:cNvPr id="51" name="IMG_8442-small-filtered.jpeg"/>
            <p:cNvPicPr/>
            <p:nvPr/>
          </p:nvPicPr>
          <p:blipFill>
            <a:blip r:embed="rId2" cstate="print">
              <a:extLst/>
            </a:blip>
            <a:srcRect l="5419" t="6554" r="7541" b="15740"/>
            <a:stretch>
              <a:fillRect/>
            </a:stretch>
          </p:blipFill>
          <p:spPr>
            <a:xfrm>
              <a:off x="0" y="0"/>
              <a:ext cx="7238565" cy="430718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50" name="Рисунок 49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215900" y="-139700"/>
              <a:ext cx="7670365" cy="4865989"/>
            </a:xfrm>
            <a:prstGeom prst="rect">
              <a:avLst/>
            </a:prstGeom>
            <a:effectLst/>
          </p:spPr>
        </p:pic>
      </p:grpSp>
      <p:grpSp>
        <p:nvGrpSpPr>
          <p:cNvPr id="55" name="Group 55"/>
          <p:cNvGrpSpPr/>
          <p:nvPr/>
        </p:nvGrpSpPr>
        <p:grpSpPr>
          <a:xfrm>
            <a:off x="2381224" y="142852"/>
            <a:ext cx="8786874" cy="2428892"/>
            <a:chOff x="-38100" y="-38100"/>
            <a:chExt cx="8509000" cy="1869439"/>
          </a:xfrm>
        </p:grpSpPr>
        <p:sp>
          <p:nvSpPr>
            <p:cNvPr id="54" name="Shape 54"/>
            <p:cNvSpPr/>
            <p:nvPr/>
          </p:nvSpPr>
          <p:spPr>
            <a:xfrm>
              <a:off x="0" y="0"/>
              <a:ext cx="8432800" cy="1793240"/>
            </a:xfrm>
            <a:prstGeom prst="rect">
              <a:avLst/>
            </a:prstGeom>
            <a:gradFill flip="none" rotWithShape="1">
              <a:gsLst>
                <a:gs pos="0">
                  <a:srgbClr val="FFDB9B"/>
                </a:gs>
                <a:gs pos="50000">
                  <a:srgbClr val="FFD58D"/>
                </a:gs>
                <a:gs pos="100000">
                  <a:srgbClr val="FFD078"/>
                </a:gs>
              </a:gsLst>
              <a:lin ang="5400000" scaled="0"/>
            </a:gradFill>
            <a:ln>
              <a:noFill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lvl="0" algn="ctr"/>
              <a:r>
                <a:rPr sz="2800">
                  <a:latin typeface="Georgia"/>
                  <a:ea typeface="Georgia"/>
                  <a:cs typeface="Georgia"/>
                  <a:sym typeface="Georgia"/>
                </a:rPr>
                <a:t>МАДОУ </a:t>
              </a:r>
              <a:r>
                <a:rPr sz="2800" b="1">
                  <a:latin typeface="Georgia"/>
                  <a:ea typeface="Georgia"/>
                  <a:cs typeface="Georgia"/>
                  <a:sym typeface="Georgia"/>
                </a:rPr>
                <a:t>"Детский сад № 348 комбинированного вида с татарским языком воспитания и обучения"</a:t>
              </a:r>
              <a:r>
                <a:rPr sz="2800">
                  <a:latin typeface="Georgia"/>
                  <a:ea typeface="Georgia"/>
                  <a:cs typeface="Georgia"/>
                  <a:sym typeface="Georgia"/>
                </a:rPr>
                <a:t> Авиастроительного района г. Казани</a:t>
              </a:r>
            </a:p>
          </p:txBody>
        </p:sp>
        <p:pic>
          <p:nvPicPr>
            <p:cNvPr id="53" name="Рисунок 52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38100" y="-38100"/>
              <a:ext cx="8509000" cy="1869440"/>
            </a:xfrm>
            <a:prstGeom prst="rect">
              <a:avLst/>
            </a:prstGeom>
            <a:effectLst/>
          </p:spPr>
        </p:pic>
      </p:grpSp>
      <p:sp>
        <p:nvSpPr>
          <p:cNvPr id="9" name="Прямоугольник 8"/>
          <p:cNvSpPr/>
          <p:nvPr/>
        </p:nvSpPr>
        <p:spPr>
          <a:xfrm>
            <a:off x="2238348" y="0"/>
            <a:ext cx="69056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09522" y="2928934"/>
            <a:ext cx="492922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800" b="1" dirty="0" smtClean="0"/>
              <a:t>Краткая презентация </a:t>
            </a:r>
          </a:p>
          <a:p>
            <a:r>
              <a:rPr lang="ru-RU" sz="2800" b="1" dirty="0" smtClean="0"/>
              <a:t>Основной </a:t>
            </a:r>
            <a:r>
              <a:rPr lang="ru-RU" sz="2800" b="1" dirty="0" err="1" smtClean="0"/>
              <a:t>образовательнойпрограммы</a:t>
            </a:r>
            <a:r>
              <a:rPr lang="ru-RU" sz="2800" b="1" dirty="0" smtClean="0"/>
              <a:t> дошкольного образования</a:t>
            </a:r>
            <a:endParaRPr lang="ru-RU" sz="2800" dirty="0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3" animBg="1" advAuto="0"/>
      <p:bldP spid="55" grpId="1" animBg="1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645" y="754820"/>
            <a:ext cx="11644395" cy="574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9522" y="357166"/>
            <a:ext cx="10944228" cy="628654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Задачи образовательных областей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Социально–</a:t>
            </a:r>
            <a:r>
              <a:rPr lang="ru-RU" sz="1800" b="1" i="1" dirty="0" err="1" smtClean="0">
                <a:solidFill>
                  <a:srgbClr val="002060"/>
                </a:solidFill>
              </a:rPr>
              <a:t>коммуникативноеразвитие</a:t>
            </a:r>
            <a:r>
              <a:rPr lang="ru-RU" sz="1800" b="1" i="1" dirty="0" smtClean="0">
                <a:solidFill>
                  <a:srgbClr val="002060"/>
                </a:solidFill>
              </a:rPr>
              <a:t/>
            </a:r>
            <a:br>
              <a:rPr lang="ru-RU" sz="1800" b="1" i="1" dirty="0" smtClean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>•</a:t>
            </a:r>
            <a:r>
              <a:rPr lang="ru-RU" sz="1800" b="1" i="1" dirty="0" smtClean="0">
                <a:solidFill>
                  <a:srgbClr val="002060"/>
                </a:solidFill>
              </a:rPr>
              <a:t>Усвоениенормиценностей,принятыхвобществе,включаяморальныеинравственныеценности.</a:t>
            </a:r>
            <a:br>
              <a:rPr lang="ru-RU" sz="1800" b="1" i="1" dirty="0" smtClean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/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•</a:t>
            </a:r>
            <a:r>
              <a:rPr lang="ru-RU" sz="1800" b="1" i="1" dirty="0" err="1" smtClean="0">
                <a:solidFill>
                  <a:srgbClr val="002060"/>
                </a:solidFill>
              </a:rPr>
              <a:t>Развитиеобщенияивзаимодействияребёнкасовзрослымиисверстниками</a:t>
            </a:r>
            <a:r>
              <a:rPr lang="ru-RU" sz="1800" b="1" i="1" dirty="0" smtClean="0">
                <a:solidFill>
                  <a:srgbClr val="002060"/>
                </a:solidFill>
              </a:rPr>
              <a:t>.</a:t>
            </a:r>
            <a:br>
              <a:rPr lang="ru-RU" sz="1800" b="1" i="1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•Становлениесамостоятельности,целенаправленностиисаморегуляциисобственныхдействий.</a:t>
            </a:r>
            <a:br>
              <a:rPr lang="ru-RU" sz="1800" b="1" i="1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•Развитиесоциальногоиэмоциональногоинтеллекта,эмоциональнойотзывчивости,сопереживания.</a:t>
            </a:r>
            <a:br>
              <a:rPr lang="ru-RU" sz="1800" b="1" i="1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•</a:t>
            </a:r>
            <a:r>
              <a:rPr lang="ru-RU" sz="1800" b="1" i="1" dirty="0" err="1" smtClean="0">
                <a:solidFill>
                  <a:srgbClr val="002060"/>
                </a:solidFill>
              </a:rPr>
              <a:t>Формированиеготовностиксовместнойдеятельности</a:t>
            </a:r>
            <a:r>
              <a:rPr lang="ru-RU" sz="1800" b="1" i="1" dirty="0" smtClean="0">
                <a:solidFill>
                  <a:srgbClr val="002060"/>
                </a:solidFill>
              </a:rPr>
              <a:t>.</a:t>
            </a:r>
            <a:br>
              <a:rPr lang="ru-RU" sz="1800" b="1" i="1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•Формированиеуважительногоотношенияичувствапринадлежностиксвоейсемьеисообществудетейивзрослыхворганизации.</a:t>
            </a:r>
            <a:br>
              <a:rPr lang="ru-RU" sz="1800" b="1" i="1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•</a:t>
            </a:r>
            <a:r>
              <a:rPr lang="ru-RU" sz="1800" b="1" i="1" dirty="0" err="1" smtClean="0">
                <a:solidFill>
                  <a:srgbClr val="002060"/>
                </a:solidFill>
              </a:rPr>
              <a:t>Формированиепозитивныхустановоккразличнымвидамтрудаитворчества</a:t>
            </a:r>
            <a:r>
              <a:rPr lang="ru-RU" sz="1800" b="1" i="1" dirty="0" smtClean="0">
                <a:solidFill>
                  <a:srgbClr val="002060"/>
                </a:solidFill>
              </a:rPr>
              <a:t>.</a:t>
            </a:r>
            <a:br>
              <a:rPr lang="ru-RU" sz="1800" b="1" i="1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•</a:t>
            </a:r>
            <a:r>
              <a:rPr lang="ru-RU" sz="1800" b="1" i="1" dirty="0" err="1" smtClean="0">
                <a:solidFill>
                  <a:srgbClr val="002060"/>
                </a:solidFill>
              </a:rPr>
              <a:t>Формированиеосновбезопасностивбыту,социуме,природе</a:t>
            </a:r>
            <a:r>
              <a:rPr lang="ru-RU" sz="1800" b="1" i="1" dirty="0" smtClean="0">
                <a:solidFill>
                  <a:srgbClr val="002060"/>
                </a:solidFill>
              </a:rPr>
              <a:t>.</a:t>
            </a:r>
            <a:endParaRPr lang="ru-RU" sz="1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Задачи образовательных областей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5274" y="2285992"/>
            <a:ext cx="110014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b="1" i="1" dirty="0" err="1" smtClean="0">
                <a:solidFill>
                  <a:srgbClr val="002060"/>
                </a:solidFill>
              </a:rPr>
              <a:t>Познавательноеразвитие</a:t>
            </a:r>
            <a:endParaRPr lang="ru-RU" b="1" i="1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err="1" smtClean="0">
                <a:solidFill>
                  <a:srgbClr val="002060"/>
                </a:solidFill>
              </a:rPr>
              <a:t>Развитиеинтересовдетей,любознательностипознавательноймотивации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err="1" smtClean="0">
                <a:solidFill>
                  <a:srgbClr val="002060"/>
                </a:solidFill>
              </a:rPr>
              <a:t>Формированиепознавательныхдействий,становлениесознания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err="1" smtClean="0">
                <a:solidFill>
                  <a:srgbClr val="002060"/>
                </a:solidFill>
              </a:rPr>
              <a:t>Развитиевоображенияитворческойактивности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smtClean="0">
                <a:solidFill>
                  <a:srgbClr val="002060"/>
                </a:solidFill>
              </a:rPr>
              <a:t>Формированиепервичныхпредставленийосебе,другихлюдях,объектахокружающегомира,ихсвойствахиотношениях(форме,цвете,размере,материале,звучании,ритме,темпе,количестве,числе,частиицелом,пространствеивремени,движенииипокое,причинахиследствияхидр.),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smtClean="0">
                <a:solidFill>
                  <a:srgbClr val="002060"/>
                </a:solidFill>
              </a:rPr>
              <a:t>ФормированиепервичныхпредставленийомалойродинеиОтечестве,представленийосоциокультурныхценностяхнашегонарода,оботечественныхтрадицияхипраздниках,опланетеЗемлякакобщемдомелюдей,обособенностяхприроды,многообразиистранинародовмира.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C00000"/>
                </a:solidFill>
              </a:rPr>
              <a:t>Задачи образовательных областей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5274" y="2714619"/>
            <a:ext cx="1078713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b="1" i="1" dirty="0" err="1" smtClean="0">
                <a:solidFill>
                  <a:srgbClr val="002060"/>
                </a:solidFill>
              </a:rPr>
              <a:t>Речевоеразвитие</a:t>
            </a:r>
            <a:endParaRPr lang="ru-RU" b="1" i="1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err="1" smtClean="0">
                <a:solidFill>
                  <a:srgbClr val="002060"/>
                </a:solidFill>
              </a:rPr>
              <a:t>Владениеречьюкаксредствомобщения</a:t>
            </a:r>
            <a:endParaRPr lang="ru-RU" b="1" i="1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err="1" smtClean="0">
                <a:solidFill>
                  <a:srgbClr val="002060"/>
                </a:solidFill>
              </a:rPr>
              <a:t>Обогащениеактивногословаря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smtClean="0">
                <a:solidFill>
                  <a:srgbClr val="002060"/>
                </a:solidFill>
              </a:rPr>
              <a:t>Развитиесвязной,грамматическиправильнойдиалогическойимонологическойречи.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smtClean="0">
                <a:solidFill>
                  <a:srgbClr val="002060"/>
                </a:solidFill>
              </a:rPr>
              <a:t>•</a:t>
            </a:r>
            <a:r>
              <a:rPr lang="ru-RU" b="1" i="1" dirty="0" err="1" smtClean="0">
                <a:solidFill>
                  <a:srgbClr val="002060"/>
                </a:solidFill>
              </a:rPr>
              <a:t>Развитиезвуковойиинтонационнойкультурыречи,фонематическогослуха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smtClean="0">
                <a:solidFill>
                  <a:srgbClr val="002060"/>
                </a:solidFill>
              </a:rPr>
              <a:t>•Знакомствоскнижнойкультурой,детскойлитературой,пониманиенаслухтекстовразличныхжанровдетскойлитературы.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smtClean="0">
                <a:solidFill>
                  <a:srgbClr val="002060"/>
                </a:solidFill>
              </a:rPr>
              <a:t>•</a:t>
            </a:r>
            <a:r>
              <a:rPr lang="ru-RU" b="1" i="1" dirty="0" err="1" smtClean="0">
                <a:solidFill>
                  <a:srgbClr val="002060"/>
                </a:solidFill>
              </a:rPr>
              <a:t>Формированиезвуковойаналитико</a:t>
            </a:r>
            <a:r>
              <a:rPr lang="ru-RU" b="1" i="1" dirty="0" smtClean="0">
                <a:solidFill>
                  <a:srgbClr val="002060"/>
                </a:solidFill>
              </a:rPr>
              <a:t>–</a:t>
            </a:r>
            <a:r>
              <a:rPr lang="ru-RU" b="1" i="1" dirty="0" err="1" smtClean="0">
                <a:solidFill>
                  <a:srgbClr val="002060"/>
                </a:solidFill>
              </a:rPr>
              <a:t>синтетическойактивностикакпредпосылкиобученияграмоте</a:t>
            </a:r>
            <a:endParaRPr lang="ru-RU" b="1" i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C00000"/>
                </a:solidFill>
              </a:rPr>
              <a:t>Задачи образовательных областей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66778" y="1857362"/>
            <a:ext cx="971556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b="1" i="1" dirty="0" err="1" smtClean="0">
                <a:solidFill>
                  <a:srgbClr val="002060"/>
                </a:solidFill>
              </a:rPr>
              <a:t>Художественно-эстетическоеразвитие</a:t>
            </a:r>
            <a:endParaRPr lang="ru-RU" b="1" i="1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err="1" smtClean="0">
                <a:solidFill>
                  <a:srgbClr val="002060"/>
                </a:solidFill>
              </a:rPr>
              <a:t>Развитиепредпосылокценностно</a:t>
            </a:r>
            <a:r>
              <a:rPr lang="ru-RU" b="1" i="1" dirty="0" smtClean="0">
                <a:solidFill>
                  <a:srgbClr val="002060"/>
                </a:solidFill>
              </a:rPr>
              <a:t>–</a:t>
            </a:r>
            <a:r>
              <a:rPr lang="ru-RU" b="1" i="1" dirty="0" err="1" smtClean="0">
                <a:solidFill>
                  <a:srgbClr val="002060"/>
                </a:solidFill>
              </a:rPr>
              <a:t>смысловоговосприятияипониманияпроизведенийискусства</a:t>
            </a:r>
            <a:r>
              <a:rPr lang="ru-RU" b="1" i="1" dirty="0" smtClean="0">
                <a:solidFill>
                  <a:srgbClr val="002060"/>
                </a:solidFill>
              </a:rPr>
              <a:t>(</a:t>
            </a:r>
            <a:r>
              <a:rPr lang="ru-RU" b="1" i="1" dirty="0" err="1" smtClean="0">
                <a:solidFill>
                  <a:srgbClr val="002060"/>
                </a:solidFill>
              </a:rPr>
              <a:t>словесного,музыкального,изобразительного</a:t>
            </a:r>
            <a:r>
              <a:rPr lang="ru-RU" b="1" i="1" dirty="0" smtClean="0">
                <a:solidFill>
                  <a:srgbClr val="002060"/>
                </a:solidFill>
              </a:rPr>
              <a:t>),</a:t>
            </a:r>
            <a:r>
              <a:rPr lang="ru-RU" b="1" i="1" dirty="0" err="1" smtClean="0">
                <a:solidFill>
                  <a:srgbClr val="002060"/>
                </a:solidFill>
              </a:rPr>
              <a:t>мираприроды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err="1" smtClean="0">
                <a:solidFill>
                  <a:srgbClr val="002060"/>
                </a:solidFill>
              </a:rPr>
              <a:t>Становлениеэстетическогоотношениякокружающемумиру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err="1" smtClean="0">
                <a:solidFill>
                  <a:srgbClr val="002060"/>
                </a:solidFill>
              </a:rPr>
              <a:t>Формированиеэлементарныхпредставленийовидахискусства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err="1" smtClean="0">
                <a:solidFill>
                  <a:srgbClr val="002060"/>
                </a:solidFill>
              </a:rPr>
              <a:t>Восприятиемузыки,художественнойлитературы,фольклора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err="1" smtClean="0">
                <a:solidFill>
                  <a:srgbClr val="002060"/>
                </a:solidFill>
              </a:rPr>
              <a:t>Стимулированиесопереживанияперсонажамхудожественныхпроизведений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err="1" smtClean="0">
                <a:solidFill>
                  <a:srgbClr val="002060"/>
                </a:solidFill>
              </a:rPr>
              <a:t>Реализациясамостоятельнойтворческойдеятельностидетей</a:t>
            </a:r>
            <a:r>
              <a:rPr lang="ru-RU" b="1" i="1" dirty="0" smtClean="0">
                <a:solidFill>
                  <a:srgbClr val="002060"/>
                </a:solidFill>
              </a:rPr>
              <a:t>(</a:t>
            </a:r>
            <a:r>
              <a:rPr lang="ru-RU" b="1" i="1" dirty="0" err="1" smtClean="0">
                <a:solidFill>
                  <a:srgbClr val="002060"/>
                </a:solidFill>
              </a:rPr>
              <a:t>изобразительной,конструктивно-модельной,музыкальнойидр</a:t>
            </a:r>
            <a:r>
              <a:rPr lang="ru-RU" b="1" i="1" dirty="0" smtClean="0">
                <a:solidFill>
                  <a:srgbClr val="002060"/>
                </a:solidFill>
              </a:rPr>
              <a:t>.)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C00000"/>
                </a:solidFill>
              </a:rPr>
              <a:t>Задачи образовательных областей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23902" y="2285992"/>
            <a:ext cx="97155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b="1" i="1" dirty="0" err="1" smtClean="0">
                <a:solidFill>
                  <a:srgbClr val="002060"/>
                </a:solidFill>
              </a:rPr>
              <a:t>Физическоеразвитие</a:t>
            </a:r>
            <a:endParaRPr lang="ru-RU" b="1" i="1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smtClean="0">
                <a:solidFill>
                  <a:srgbClr val="002060"/>
                </a:solidFill>
              </a:rPr>
              <a:t>Развитие </a:t>
            </a:r>
            <a:r>
              <a:rPr lang="ru-RU" b="1" i="1" dirty="0" err="1" smtClean="0">
                <a:solidFill>
                  <a:srgbClr val="002060"/>
                </a:solidFill>
              </a:rPr>
              <a:t>физическихкачеств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smtClean="0">
                <a:solidFill>
                  <a:srgbClr val="002060"/>
                </a:solidFill>
              </a:rPr>
              <a:t>Правильное формирование </a:t>
            </a:r>
            <a:r>
              <a:rPr lang="ru-RU" b="1" i="1" dirty="0" err="1" smtClean="0">
                <a:solidFill>
                  <a:srgbClr val="002060"/>
                </a:solidFill>
              </a:rPr>
              <a:t>опорно</a:t>
            </a:r>
            <a:r>
              <a:rPr lang="ru-RU" b="1" i="1" dirty="0" smtClean="0">
                <a:solidFill>
                  <a:srgbClr val="002060"/>
                </a:solidFill>
              </a:rPr>
              <a:t>–двигательной системы организма, развитие равновесия, координации движений, крупной и </a:t>
            </a:r>
            <a:r>
              <a:rPr lang="ru-RU" b="1" i="1" dirty="0" err="1" smtClean="0">
                <a:solidFill>
                  <a:srgbClr val="002060"/>
                </a:solidFill>
              </a:rPr>
              <a:t>мелкоймоторики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smtClean="0">
                <a:solidFill>
                  <a:srgbClr val="002060"/>
                </a:solidFill>
              </a:rPr>
              <a:t>Правильное выполнение </a:t>
            </a:r>
            <a:r>
              <a:rPr lang="ru-RU" b="1" i="1" dirty="0" err="1" smtClean="0">
                <a:solidFill>
                  <a:srgbClr val="002060"/>
                </a:solidFill>
              </a:rPr>
              <a:t>основныхдвижений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smtClean="0">
                <a:solidFill>
                  <a:srgbClr val="002060"/>
                </a:solidFill>
              </a:rPr>
              <a:t>Формирование начальных представлений о некоторых </a:t>
            </a:r>
            <a:r>
              <a:rPr lang="ru-RU" b="1" i="1" dirty="0" err="1" smtClean="0">
                <a:solidFill>
                  <a:srgbClr val="002060"/>
                </a:solidFill>
              </a:rPr>
              <a:t>видахспорта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smtClean="0">
                <a:solidFill>
                  <a:srgbClr val="002060"/>
                </a:solidFill>
              </a:rPr>
              <a:t>Овладение подвижными играми </a:t>
            </a:r>
            <a:r>
              <a:rPr lang="ru-RU" b="1" i="1" dirty="0" err="1" smtClean="0">
                <a:solidFill>
                  <a:srgbClr val="002060"/>
                </a:solidFill>
              </a:rPr>
              <a:t>справилами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smtClean="0">
                <a:solidFill>
                  <a:srgbClr val="002060"/>
                </a:solidFill>
              </a:rPr>
              <a:t>Становление целенаправленности и </a:t>
            </a:r>
            <a:r>
              <a:rPr lang="ru-RU" b="1" i="1" dirty="0" err="1" smtClean="0">
                <a:solidFill>
                  <a:srgbClr val="002060"/>
                </a:solidFill>
              </a:rPr>
              <a:t>саморегуляциив</a:t>
            </a:r>
            <a:r>
              <a:rPr lang="ru-RU" b="1" i="1" dirty="0" smtClean="0">
                <a:solidFill>
                  <a:srgbClr val="002060"/>
                </a:solidFill>
              </a:rPr>
              <a:t> двигательной сфере.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smtClean="0">
                <a:solidFill>
                  <a:srgbClr val="002060"/>
                </a:solidFill>
              </a:rPr>
              <a:t>Овладение элементарными нормами и правилами здорового образа жизни.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dirty="0" smtClean="0">
                <a:solidFill>
                  <a:srgbClr val="C00000"/>
                </a:solidFill>
              </a:rPr>
              <a:t>Особенности организации образовательного процесса.</a:t>
            </a:r>
            <a:endParaRPr lang="ru-RU" sz="31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5274" y="2143116"/>
            <a:ext cx="1042994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1400" b="1" i="1" dirty="0" smtClean="0">
                <a:solidFill>
                  <a:srgbClr val="002060"/>
                </a:solidFill>
              </a:rPr>
              <a:t>Механизмомреализациизадач,поставленныхвпрограмме,являетсяпланированиеработысдетьми,котороеноситкомплексно-тематическийхарактер.Онообъединяетсодержаниеразныхобразовательныхобластейвокругтемы,задающейобщийсмысловойконтекст.Егоосвоениерассчитанонанеделю.Вокругтемывыстраиваютсяразныевидыдетскойдеятельностивопределеннойпоследовательности.Приэтомкаждыйизвидовдеятельности,присохранениисвоейспецифики,имеетопределеннуюнаправленность–входеоднихстимулируетсяинтерескновомусодержанию,вдругих-обогащаютсяимеющиесяпредставления,втретьихинициируетсявоплощениеполученныхпредставленийвсамостоятельнойдеятельности(</a:t>
            </a:r>
            <a:r>
              <a:rPr lang="ru-RU" sz="1400" b="1" i="1" dirty="0" err="1" smtClean="0">
                <a:solidFill>
                  <a:srgbClr val="002060"/>
                </a:solidFill>
              </a:rPr>
              <a:t>игре,продуктивныхвидахдеятельностиит.д</a:t>
            </a:r>
            <a:r>
              <a:rPr lang="ru-RU" sz="1400" b="1" i="1" dirty="0" smtClean="0">
                <a:solidFill>
                  <a:srgbClr val="002060"/>
                </a:solidFill>
              </a:rPr>
              <a:t>.).Образовательнаядеятельность,такимобразом,выстраиваетсякакцелостная,осмысленная,интереснаяипонятнаясточкизрениядетскоговосприятияи,втожевремя,позволяетэффективнорешатьобразовательныезадачикаждогонаправленияразвития.Такойподходкпланированиюспособствуетобеспечениюбалансамеждунепосредственнообразовательнойдеятельностьюисамостоятельнойдеятельностьюдетейвразныережимныемоменты,чтоспособствуетповышениюактивностидетей,ихпознавательноймотивациииразвитиюпоисковойдеятельности.Этообеспечиваетуменьшениепсихологическихнагрузокнадетейприусилениииндивидуальногоподходаиучетаинтересовсамихдетей,испособствуетвзаимодействиюмеждувсемиучастникамипедагогическогопроцесса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C00000"/>
                </a:solidFill>
              </a:rPr>
              <a:t>Условия реализации программы</a:t>
            </a:r>
            <a:r>
              <a:rPr lang="ru-RU" b="1" dirty="0" smtClean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95340" y="2285992"/>
            <a:ext cx="84296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b="1" i="1" dirty="0" smtClean="0">
                <a:solidFill>
                  <a:srgbClr val="002060"/>
                </a:solidFill>
              </a:rPr>
              <a:t>Материально-технические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smtClean="0">
                <a:solidFill>
                  <a:srgbClr val="002060"/>
                </a:solidFill>
              </a:rPr>
              <a:t>-Соответствуютсанитарнымнормам,правилампожарнойбезопасности,возрастнымииндивидуальнымособенностямдетей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smtClean="0">
                <a:solidFill>
                  <a:srgbClr val="002060"/>
                </a:solidFill>
              </a:rPr>
              <a:t>-Каждаягруппаимеетпространственнуюсреду,оборудование,учебныекомплектывсоответствиисвозрастомдетей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err="1" smtClean="0">
                <a:solidFill>
                  <a:srgbClr val="002060"/>
                </a:solidFill>
              </a:rPr>
              <a:t>Развивающаяпредметно-пространственнаясреда</a:t>
            </a:r>
            <a:r>
              <a:rPr lang="ru-RU" b="1" i="1" dirty="0" smtClean="0">
                <a:solidFill>
                  <a:srgbClr val="002060"/>
                </a:solidFill>
              </a:rPr>
              <a:t>: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smtClean="0">
                <a:solidFill>
                  <a:srgbClr val="002060"/>
                </a:solidFill>
              </a:rPr>
              <a:t>Обеспечиваетвозможностьобщенияисовместнойдеятельностидетейивзрослых,двигательнойактивности,возможностидляуединения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err="1" smtClean="0">
                <a:solidFill>
                  <a:srgbClr val="002060"/>
                </a:solidFill>
              </a:rPr>
              <a:t>Соответствуетвозрастнымвозможностямдетей</a:t>
            </a:r>
            <a:endParaRPr lang="ru-RU" b="1" i="1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err="1" smtClean="0">
                <a:solidFill>
                  <a:srgbClr val="002060"/>
                </a:solidFill>
              </a:rPr>
              <a:t>Предполагаетвозможностьизмененийотобразовательнойситуации</a:t>
            </a:r>
            <a:endParaRPr lang="ru-RU" b="1" i="1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</a:t>
            </a:r>
            <a:r>
              <a:rPr lang="ru-RU" b="1" i="1" dirty="0" err="1" smtClean="0">
                <a:solidFill>
                  <a:srgbClr val="002060"/>
                </a:solidFill>
              </a:rPr>
              <a:t>Доступно</a:t>
            </a:r>
            <a:r>
              <a:rPr lang="ru-RU" b="1" i="1" dirty="0" err="1" smtClean="0"/>
              <a:t>сть,безопасность</a:t>
            </a:r>
            <a:endParaRPr lang="ru-RU" b="1" i="1" dirty="0" smtClean="0"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C00000"/>
                </a:solidFill>
              </a:rPr>
              <a:t>Условия реализации программы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9588" y="1643051"/>
            <a:ext cx="10144196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1400" b="1" i="1" dirty="0" err="1" smtClean="0">
                <a:solidFill>
                  <a:srgbClr val="002060"/>
                </a:solidFill>
              </a:rPr>
              <a:t>Психолого</a:t>
            </a:r>
            <a:r>
              <a:rPr lang="ru-RU" sz="1400" b="1" i="1" dirty="0" smtClean="0">
                <a:solidFill>
                  <a:srgbClr val="002060"/>
                </a:solidFill>
              </a:rPr>
              <a:t>–педагогические: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</a:t>
            </a:r>
            <a:r>
              <a:rPr lang="ru-RU" sz="1400" b="1" i="1" dirty="0" smtClean="0">
                <a:solidFill>
                  <a:srgbClr val="002060"/>
                </a:solidFill>
              </a:rPr>
              <a:t>Уважениекчеловеческомудостоинствудетей,формированиеиподдержкаихположительнойсамооценки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</a:t>
            </a:r>
            <a:r>
              <a:rPr lang="ru-RU" sz="1400" b="1" i="1" dirty="0" smtClean="0">
                <a:solidFill>
                  <a:srgbClr val="002060"/>
                </a:solidFill>
              </a:rPr>
              <a:t>Использованиеформиметодовработы,соответствующихвозрасту,индивидуальнымособенностям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</a:t>
            </a:r>
            <a:r>
              <a:rPr lang="ru-RU" sz="1400" b="1" i="1" dirty="0" smtClean="0">
                <a:solidFill>
                  <a:srgbClr val="002060"/>
                </a:solidFill>
              </a:rPr>
              <a:t>-Построениеобразовательнойдеятельностинаосновевзаимодействиявзрослыхсдетьми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</a:t>
            </a:r>
            <a:r>
              <a:rPr lang="ru-RU" sz="1400" b="1" i="1" dirty="0" smtClean="0">
                <a:solidFill>
                  <a:srgbClr val="002060"/>
                </a:solidFill>
              </a:rPr>
              <a:t>-</a:t>
            </a:r>
            <a:r>
              <a:rPr lang="ru-RU" sz="1400" b="1" i="1" dirty="0" err="1" smtClean="0">
                <a:solidFill>
                  <a:srgbClr val="002060"/>
                </a:solidFill>
              </a:rPr>
              <a:t>Поддержкадоброжелательногоотношениядетейкдругдругу</a:t>
            </a:r>
            <a:endParaRPr lang="ru-RU" sz="1400" b="1" i="1" dirty="0" smtClean="0">
              <a:solidFill>
                <a:srgbClr val="00206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</a:rPr>
              <a:t></a:t>
            </a:r>
            <a:r>
              <a:rPr lang="ru-RU" sz="1400" b="1" i="1" dirty="0" smtClean="0">
                <a:solidFill>
                  <a:srgbClr val="002060"/>
                </a:solidFill>
              </a:rPr>
              <a:t>-</a:t>
            </a:r>
            <a:r>
              <a:rPr lang="ru-RU" sz="1400" b="1" i="1" dirty="0" err="1" smtClean="0">
                <a:solidFill>
                  <a:srgbClr val="002060"/>
                </a:solidFill>
              </a:rPr>
              <a:t>Возможностьвыборадетьмивидовдеятельности,общения</a:t>
            </a:r>
            <a:endParaRPr lang="ru-RU" sz="1400" b="1" i="1" dirty="0" smtClean="0">
              <a:solidFill>
                <a:srgbClr val="00206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</a:rPr>
              <a:t></a:t>
            </a:r>
            <a:r>
              <a:rPr lang="ru-RU" sz="1400" b="1" i="1" dirty="0" smtClean="0">
                <a:solidFill>
                  <a:srgbClr val="002060"/>
                </a:solidFill>
              </a:rPr>
              <a:t>-</a:t>
            </a:r>
            <a:r>
              <a:rPr lang="ru-RU" sz="1400" b="1" i="1" dirty="0" err="1" smtClean="0">
                <a:solidFill>
                  <a:srgbClr val="002060"/>
                </a:solidFill>
              </a:rPr>
              <a:t>Защитадетейотвсехформфизическогоипсихическогонасилия</a:t>
            </a:r>
            <a:endParaRPr lang="ru-RU" sz="1400" b="1" i="1" dirty="0" smtClean="0">
              <a:solidFill>
                <a:srgbClr val="00206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</a:rPr>
              <a:t></a:t>
            </a:r>
            <a:r>
              <a:rPr lang="ru-RU" sz="1400" b="1" i="1" dirty="0" smtClean="0">
                <a:solidFill>
                  <a:srgbClr val="002060"/>
                </a:solidFill>
              </a:rPr>
              <a:t>-Поддержкародителейввоспитаниидетей,вовлечениесемейвобразовательнуюдеятельность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</a:t>
            </a:r>
            <a:r>
              <a:rPr lang="ru-RU" sz="1400" b="1" i="1" dirty="0" smtClean="0">
                <a:solidFill>
                  <a:srgbClr val="002060"/>
                </a:solidFill>
              </a:rPr>
              <a:t>Финансовые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</a:t>
            </a:r>
            <a:r>
              <a:rPr lang="ru-RU" sz="1400" b="1" i="1" dirty="0" smtClean="0">
                <a:solidFill>
                  <a:srgbClr val="002060"/>
                </a:solidFill>
              </a:rPr>
              <a:t>Обеспечивают возможность выполнения требований Стандарта.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</a:t>
            </a:r>
            <a:r>
              <a:rPr lang="ru-RU" sz="1400" b="1" i="1" dirty="0" smtClean="0">
                <a:solidFill>
                  <a:srgbClr val="002060"/>
                </a:solidFill>
              </a:rPr>
              <a:t>-ГарантиябесплатногодошкольногобразованиязасчетсредствбюджетовбюджетнойсистемыРФвмуниципальныхорганизациях</a:t>
            </a:r>
          </a:p>
          <a:p>
            <a:endParaRPr lang="ru-RU" sz="1400" dirty="0" smtClean="0">
              <a:solidFill>
                <a:srgbClr val="002060"/>
              </a:solidFill>
            </a:endParaRPr>
          </a:p>
          <a:p>
            <a:r>
              <a:rPr lang="ru-RU" sz="1400" b="1" i="1" dirty="0" smtClean="0">
                <a:solidFill>
                  <a:srgbClr val="002060"/>
                </a:solidFill>
              </a:rPr>
              <a:t>Кадровые: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</a:t>
            </a:r>
            <a:r>
              <a:rPr lang="ru-RU" sz="1400" b="1" i="1" dirty="0" smtClean="0">
                <a:solidFill>
                  <a:srgbClr val="002060"/>
                </a:solidFill>
              </a:rPr>
              <a:t>Педагогипервойивысшейквалификационнойкатегориисоставляют78%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</a:t>
            </a:r>
            <a:r>
              <a:rPr lang="ru-RU" sz="1400" b="1" i="1" dirty="0" smtClean="0">
                <a:solidFill>
                  <a:srgbClr val="002060"/>
                </a:solidFill>
              </a:rPr>
              <a:t>педагог-психолог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</a:t>
            </a:r>
            <a:r>
              <a:rPr lang="ru-RU" sz="1400" b="1" i="1" dirty="0" err="1" smtClean="0">
                <a:solidFill>
                  <a:srgbClr val="002060"/>
                </a:solidFill>
              </a:rPr>
              <a:t>музыкальныеруководители</a:t>
            </a:r>
            <a:endParaRPr lang="ru-RU" sz="1400" b="1" i="1" dirty="0" smtClean="0">
              <a:solidFill>
                <a:srgbClr val="00206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</a:rPr>
              <a:t></a:t>
            </a:r>
            <a:r>
              <a:rPr lang="ru-RU" sz="1400" b="1" i="1" dirty="0" smtClean="0">
                <a:solidFill>
                  <a:srgbClr val="002060"/>
                </a:solidFill>
              </a:rPr>
              <a:t>учителя-логопеды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</a:t>
            </a:r>
            <a:r>
              <a:rPr lang="ru-RU" sz="1400" b="1" i="1" dirty="0" smtClean="0">
                <a:solidFill>
                  <a:srgbClr val="002060"/>
                </a:solidFill>
              </a:rPr>
              <a:t>учитель-дефектолог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</a:t>
            </a:r>
            <a:r>
              <a:rPr lang="ru-RU" sz="1400" b="1" i="1" dirty="0" err="1" smtClean="0">
                <a:solidFill>
                  <a:srgbClr val="002060"/>
                </a:solidFill>
              </a:rPr>
              <a:t>инструкторпофизическомувоспитанию</a:t>
            </a:r>
            <a:endParaRPr lang="ru-RU" sz="1400" b="1" i="1" dirty="0" smtClean="0">
              <a:solidFill>
                <a:srgbClr val="00206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</a:rPr>
              <a:t></a:t>
            </a:r>
            <a:r>
              <a:rPr lang="ru-RU" sz="1400" b="1" i="1" dirty="0" smtClean="0">
                <a:solidFill>
                  <a:srgbClr val="002060"/>
                </a:solidFill>
              </a:rPr>
              <a:t>-воспитатель по обучению </a:t>
            </a:r>
            <a:r>
              <a:rPr lang="ru-RU" sz="1400" b="1" i="1" dirty="0" err="1" smtClean="0">
                <a:solidFill>
                  <a:srgbClr val="002060"/>
                </a:solidFill>
              </a:rPr>
              <a:t>татарскомуязыку</a:t>
            </a:r>
            <a:endParaRPr lang="ru-RU" sz="1400" b="1" i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C00000"/>
                </a:solidFill>
              </a:rPr>
              <a:t>Взаимодействие с семьей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3836" y="1214423"/>
            <a:ext cx="10358510" cy="5846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b="1" i="1" dirty="0" smtClean="0">
                <a:solidFill>
                  <a:srgbClr val="002060"/>
                </a:solidFill>
              </a:rPr>
              <a:t>Сцельюсозданияпартнерскихотношенийиукреплениядоверияссемьямивоспитанниковпедагогииспользуютязыкоткрытойкоммуникациииактивноиспользуютразличныеформыиметодысотрудничествассемьями:Наглядно-информационные: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-</a:t>
            </a:r>
            <a:r>
              <a:rPr lang="ru-RU" b="1" i="1" dirty="0" err="1" smtClean="0">
                <a:solidFill>
                  <a:srgbClr val="002060"/>
                </a:solidFill>
              </a:rPr>
              <a:t>Сайтдетскогосада</a:t>
            </a:r>
            <a:r>
              <a:rPr lang="ru-RU" b="1" i="1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-Анкетирование;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-</a:t>
            </a:r>
            <a:r>
              <a:rPr lang="ru-RU" b="1" i="1" dirty="0" err="1" smtClean="0">
                <a:solidFill>
                  <a:srgbClr val="002060"/>
                </a:solidFill>
              </a:rPr>
              <a:t>ИнформационныестендывДОУивгруппах</a:t>
            </a:r>
            <a:r>
              <a:rPr lang="ru-RU" b="1" i="1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-</a:t>
            </a:r>
            <a:r>
              <a:rPr lang="ru-RU" b="1" i="1" dirty="0" err="1" smtClean="0">
                <a:solidFill>
                  <a:srgbClr val="002060"/>
                </a:solidFill>
              </a:rPr>
              <a:t>Выставкидетскихработ,продуктовсовместнойдеятельности</a:t>
            </a:r>
            <a:r>
              <a:rPr lang="ru-RU" b="1" i="1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-</a:t>
            </a:r>
            <a:r>
              <a:rPr lang="ru-RU" b="1" i="1" dirty="0" err="1" smtClean="0">
                <a:solidFill>
                  <a:srgbClr val="002060"/>
                </a:solidFill>
              </a:rPr>
              <a:t>Информированиеотемепроектавгруппах</a:t>
            </a:r>
            <a:r>
              <a:rPr lang="ru-RU" b="1" i="1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-</a:t>
            </a:r>
            <a:r>
              <a:rPr lang="ru-RU" b="1" i="1" dirty="0" err="1" smtClean="0">
                <a:solidFill>
                  <a:srgbClr val="002060"/>
                </a:solidFill>
              </a:rPr>
              <a:t>Книжка-памяткадляродителейвновьпоступающихдетей.Познавательные</a:t>
            </a:r>
            <a:r>
              <a:rPr lang="ru-RU" b="1" i="1" dirty="0" smtClean="0">
                <a:solidFill>
                  <a:srgbClr val="002060"/>
                </a:solidFill>
              </a:rPr>
              <a:t>: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-Беседы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-</a:t>
            </a:r>
            <a:r>
              <a:rPr lang="ru-RU" b="1" i="1" dirty="0" err="1" smtClean="0">
                <a:solidFill>
                  <a:srgbClr val="002060"/>
                </a:solidFill>
              </a:rPr>
              <a:t>Родительскиесобрания</a:t>
            </a:r>
            <a:r>
              <a:rPr lang="ru-RU" b="1" i="1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-</a:t>
            </a:r>
            <a:r>
              <a:rPr lang="ru-RU" b="1" i="1" dirty="0" err="1" smtClean="0">
                <a:solidFill>
                  <a:srgbClr val="002060"/>
                </a:solidFill>
              </a:rPr>
              <a:t>Индивидуальныеконсультации</a:t>
            </a:r>
            <a:r>
              <a:rPr lang="ru-RU" b="1" i="1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-</a:t>
            </a:r>
            <a:r>
              <a:rPr lang="ru-RU" b="1" i="1" dirty="0" err="1" smtClean="0">
                <a:solidFill>
                  <a:srgbClr val="002060"/>
                </a:solidFill>
              </a:rPr>
              <a:t>Мастер-классыродители-детям</a:t>
            </a:r>
            <a:r>
              <a:rPr lang="ru-RU" b="1" i="1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-</a:t>
            </a:r>
            <a:r>
              <a:rPr lang="ru-RU" b="1" i="1" dirty="0" err="1" smtClean="0">
                <a:solidFill>
                  <a:srgbClr val="002060"/>
                </a:solidFill>
              </a:rPr>
              <a:t>Открытыеобразовательныемероприятия</a:t>
            </a:r>
            <a:r>
              <a:rPr lang="ru-RU" b="1" i="1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-</a:t>
            </a:r>
            <a:r>
              <a:rPr lang="ru-RU" b="1" i="1" dirty="0" err="1" smtClean="0">
                <a:solidFill>
                  <a:srgbClr val="002060"/>
                </a:solidFill>
              </a:rPr>
              <a:t>Совместныемероприятия,проекты,акцииДосуговые</a:t>
            </a:r>
            <a:r>
              <a:rPr lang="ru-RU" b="1" i="1" dirty="0" smtClean="0">
                <a:solidFill>
                  <a:srgbClr val="002060"/>
                </a:solidFill>
              </a:rPr>
              <a:t>: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-Праздники;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-</a:t>
            </a:r>
            <a:r>
              <a:rPr lang="ru-RU" b="1" i="1" dirty="0" err="1" smtClean="0">
                <a:solidFill>
                  <a:srgbClr val="002060"/>
                </a:solidFill>
              </a:rPr>
              <a:t>Совместныедосугииразвлечения</a:t>
            </a:r>
            <a:r>
              <a:rPr lang="ru-RU" b="1" i="1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-Акции;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-</a:t>
            </a:r>
            <a:r>
              <a:rPr lang="ru-RU" b="1" i="1" dirty="0" err="1" smtClean="0">
                <a:solidFill>
                  <a:srgbClr val="002060"/>
                </a:solidFill>
              </a:rPr>
              <a:t>Участиеродителейвконкурсах,выставках;проектах</a:t>
            </a:r>
            <a:endParaRPr lang="ru-RU" b="1" i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/>
        </p:nvSpPr>
        <p:spPr>
          <a:xfrm>
            <a:off x="4066673" y="1624262"/>
            <a:ext cx="7387389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r"/>
            <a:r>
              <a:rPr sz="2000" smtClean="0">
                <a:latin typeface="Bookman Old Style"/>
                <a:ea typeface="Bookman Old Style"/>
                <a:cs typeface="Bookman Old Style"/>
                <a:sym typeface="Bookman Old Style"/>
              </a:rPr>
              <a:t>.</a:t>
            </a:r>
            <a:endParaRPr sz="2000"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5604" y="1000108"/>
            <a:ext cx="77629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09654" y="428604"/>
            <a:ext cx="1007275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Характеристика образовательного учреждения, осуществляющего образовательную деятельность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52464" y="1720840"/>
            <a:ext cx="1057282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400" b="1" dirty="0" smtClean="0">
                <a:solidFill>
                  <a:srgbClr val="002060"/>
                </a:solidFill>
              </a:rPr>
              <a:t>Муниципальное автономное дошкольное образовательное учреждение«Детский </a:t>
            </a:r>
            <a:r>
              <a:rPr lang="ru-RU" sz="2400" b="1" dirty="0" err="1" smtClean="0">
                <a:solidFill>
                  <a:srgbClr val="002060"/>
                </a:solidFill>
              </a:rPr>
              <a:t>сад№</a:t>
            </a:r>
            <a:r>
              <a:rPr lang="ru-RU" sz="2400" b="1" dirty="0" smtClean="0">
                <a:solidFill>
                  <a:srgbClr val="002060"/>
                </a:solidFill>
              </a:rPr>
              <a:t> 348 комбинированного вида» расположено в Авиастроительном районе г.Казани по адресу ул. Дубинина , 2, телефон 8 (843) 570-96-22 В дошкольной образовательной организации функционирует:10 возрастных групп для детей раннего и дошкольного возраста, в том числе  2 группы -логопедические, 10 групп –с обучением и воспитанием детей на родном (татарском) языке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1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/>
          </p:cNvSpPr>
          <p:nvPr>
            <p:ph type="title"/>
          </p:nvPr>
        </p:nvSpPr>
        <p:spPr>
          <a:xfrm>
            <a:off x="666712" y="1142984"/>
            <a:ext cx="10215634" cy="471490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400" b="1" dirty="0" smtClean="0">
                <a:solidFill>
                  <a:srgbClr val="002060"/>
                </a:solidFill>
              </a:rPr>
              <a:t>Образовательная программа МАДОУ № 348 является основным нормативным документом, регламентирующим содержание и организацию образовательной деятельности нашего учреждения. Программа обеспечивает разностороннее развитие детей в возрасте от 2до 7 лет с учетом их возрастных и индивидуальных особенностей по основным областям: социально-коммуникативное развитие, познавательное развитие, речевое развитие, художественно-эстетическое развитие, физическое развитие. Направлена на формирование общей культуры,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детей дошкольного возраста. </a:t>
            </a:r>
            <a:endParaRPr sz="2400" b="1">
              <a:solidFill>
                <a:srgbClr val="002060"/>
              </a:solidFill>
              <a:latin typeface="Bookman Old Style Bold"/>
              <a:ea typeface="Bookman Old Style Bold"/>
              <a:cs typeface="Bookman Old Style Bold"/>
              <a:sym typeface="Bookman Old Style Bold"/>
            </a:endParaRPr>
          </a:p>
        </p:txBody>
      </p:sp>
      <p:sp>
        <p:nvSpPr>
          <p:cNvPr id="62" name="Shape 62"/>
          <p:cNvSpPr/>
          <p:nvPr/>
        </p:nvSpPr>
        <p:spPr>
          <a:xfrm>
            <a:off x="4374739" y="2999086"/>
            <a:ext cx="736332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just"/>
            <a:r>
              <a:rPr i="1" smtClean="0">
                <a:latin typeface="Bookman Old Style"/>
                <a:ea typeface="Bookman Old Style"/>
                <a:cs typeface="Bookman Old Style"/>
                <a:sym typeface="Bookman Old Style"/>
              </a:rPr>
              <a:t>«</a:t>
            </a:r>
            <a:endParaRPr i="1"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1" animBg="1" advAuto="0"/>
      <p:bldP spid="62" grpId="2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81026" y="1928802"/>
            <a:ext cx="10001320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1200" b="1" dirty="0" smtClean="0">
                <a:solidFill>
                  <a:srgbClr val="002060"/>
                </a:solidFill>
              </a:rPr>
              <a:t>Задачи:</a:t>
            </a:r>
          </a:p>
          <a:p>
            <a:r>
              <a:rPr lang="ru-RU" sz="1200" dirty="0" smtClean="0">
                <a:solidFill>
                  <a:srgbClr val="002060"/>
                </a:solidFill>
              </a:rPr>
              <a:t>•</a:t>
            </a:r>
            <a:r>
              <a:rPr lang="ru-RU" sz="1200" b="1" dirty="0" smtClean="0">
                <a:solidFill>
                  <a:srgbClr val="002060"/>
                </a:solidFill>
              </a:rPr>
              <a:t>охранаиукреплениефизическогоипсихическогоздоровьядетей,втомчислеихэмоциональногоблагополучия;</a:t>
            </a:r>
          </a:p>
          <a:p>
            <a:r>
              <a:rPr lang="ru-RU" sz="1200" dirty="0" smtClean="0">
                <a:solidFill>
                  <a:srgbClr val="002060"/>
                </a:solidFill>
              </a:rPr>
              <a:t>•</a:t>
            </a:r>
            <a:r>
              <a:rPr lang="ru-RU" sz="1200" b="1" dirty="0" smtClean="0">
                <a:solidFill>
                  <a:srgbClr val="002060"/>
                </a:solidFill>
              </a:rPr>
              <a:t>обеспечениеравныхвозможностейдляполноценногоразвитиякаждогоребёнкавпериоддошкольногодетстванезависимоотместапроживания,пола,нации,языка,социальногостатуса,психофизиологическихидругихособенностей(</a:t>
            </a:r>
            <a:r>
              <a:rPr lang="ru-RU" sz="1200" b="1" dirty="0" err="1" smtClean="0">
                <a:solidFill>
                  <a:srgbClr val="002060"/>
                </a:solidFill>
              </a:rPr>
              <a:t>втомчислеограниченныхвозможностейздоровья</a:t>
            </a:r>
            <a:r>
              <a:rPr lang="ru-RU" sz="1200" b="1" dirty="0" smtClean="0">
                <a:solidFill>
                  <a:srgbClr val="002060"/>
                </a:solidFill>
              </a:rPr>
              <a:t>);</a:t>
            </a:r>
          </a:p>
          <a:p>
            <a:r>
              <a:rPr lang="ru-RU" sz="1200" dirty="0" smtClean="0">
                <a:solidFill>
                  <a:srgbClr val="002060"/>
                </a:solidFill>
              </a:rPr>
              <a:t>•</a:t>
            </a:r>
            <a:r>
              <a:rPr lang="ru-RU" sz="1200" b="1" dirty="0" smtClean="0">
                <a:solidFill>
                  <a:srgbClr val="002060"/>
                </a:solidFill>
              </a:rPr>
              <a:t>обеспечениепреемственностицелей,задачисодержанияобразования,реализуемыхврамкахобразовательныхпрограммразличныхуровней(далее–преемственностьосновныхобразовательныхпрограммдошкольногоиначальногообщегообразования);</a:t>
            </a:r>
          </a:p>
          <a:p>
            <a:r>
              <a:rPr lang="ru-RU" sz="1200" dirty="0" smtClean="0">
                <a:solidFill>
                  <a:srgbClr val="002060"/>
                </a:solidFill>
              </a:rPr>
              <a:t>•</a:t>
            </a:r>
            <a:r>
              <a:rPr lang="ru-RU" sz="1200" b="1" dirty="0" smtClean="0">
                <a:solidFill>
                  <a:srgbClr val="002060"/>
                </a:solidFill>
              </a:rPr>
              <a:t>созданиеблагоприятныхусловийразвитиядетейвсоответствиисихвозрастнымиииндивидуальнымиособенностямиисклонностями,развитиеспособностейитворческогопотенциалакаждогоребёнкакаксубъектаотношенийссамимсобой,другимидетьми,взрослымиимиром;</a:t>
            </a:r>
          </a:p>
          <a:p>
            <a:r>
              <a:rPr lang="ru-RU" sz="1200" dirty="0" smtClean="0">
                <a:solidFill>
                  <a:srgbClr val="002060"/>
                </a:solidFill>
              </a:rPr>
              <a:t>•</a:t>
            </a:r>
            <a:r>
              <a:rPr lang="ru-RU" sz="1200" b="1" dirty="0" smtClean="0">
                <a:solidFill>
                  <a:srgbClr val="002060"/>
                </a:solidFill>
              </a:rPr>
              <a:t>объединениеобученияивоспитаниявцелостныйобразовательныйпроцесснаосноведуховно-нравственныхисоциокультурныхценностейипринятыхвобществеправилинормповедениявинтересахчеловека,семьи,общества;</a:t>
            </a:r>
          </a:p>
          <a:p>
            <a:r>
              <a:rPr lang="ru-RU" sz="1200" dirty="0" smtClean="0">
                <a:solidFill>
                  <a:srgbClr val="002060"/>
                </a:solidFill>
              </a:rPr>
              <a:t>•</a:t>
            </a:r>
            <a:r>
              <a:rPr lang="ru-RU" sz="1200" b="1" dirty="0" smtClean="0">
                <a:solidFill>
                  <a:srgbClr val="002060"/>
                </a:solidFill>
              </a:rPr>
              <a:t>формированиеобщейкультурыличностидетей,втомчислеценностейздоровогообразажизни,развитиеихсоциальных,нравственных,эстетических,интеллектуальных,физическихкачеств,инициативности,самостоятельностииответственностиребёнка,формированиепредпосылокучебнойдеятельности;</a:t>
            </a:r>
          </a:p>
          <a:p>
            <a:r>
              <a:rPr lang="ru-RU" sz="1200" dirty="0" smtClean="0">
                <a:solidFill>
                  <a:srgbClr val="002060"/>
                </a:solidFill>
              </a:rPr>
              <a:t>•</a:t>
            </a:r>
            <a:r>
              <a:rPr lang="ru-RU" sz="1200" b="1" dirty="0" smtClean="0">
                <a:solidFill>
                  <a:srgbClr val="002060"/>
                </a:solidFill>
              </a:rPr>
              <a:t>обеспечениевариативностииразнообразиясодержанияПрограммыорганизационныхформдошкольногообразования,возможностиформированияПрограммразличнойнаправленностисучётомобразовательныхпотребностей,способностейисостоянияздоровьядетей;</a:t>
            </a:r>
          </a:p>
          <a:p>
            <a:r>
              <a:rPr lang="ru-RU" sz="1200" dirty="0" smtClean="0">
                <a:solidFill>
                  <a:srgbClr val="002060"/>
                </a:solidFill>
              </a:rPr>
              <a:t>•</a:t>
            </a:r>
            <a:r>
              <a:rPr lang="ru-RU" sz="1200" b="1" dirty="0" smtClean="0">
                <a:solidFill>
                  <a:srgbClr val="002060"/>
                </a:solidFill>
              </a:rPr>
              <a:t>формированиесоциокультурнойсреды,соответствующейвозрастным,индивидуальным,психологическимифизиологическимособенностямдетей;</a:t>
            </a:r>
          </a:p>
          <a:p>
            <a:r>
              <a:rPr lang="ru-RU" sz="1200" dirty="0" smtClean="0">
                <a:solidFill>
                  <a:srgbClr val="002060"/>
                </a:solidFill>
              </a:rPr>
              <a:t>•</a:t>
            </a:r>
            <a:r>
              <a:rPr lang="ru-RU" sz="1200" b="1" dirty="0" smtClean="0">
                <a:solidFill>
                  <a:srgbClr val="002060"/>
                </a:solidFill>
              </a:rPr>
              <a:t>обеспечениепсихолого-педагогическойподдержкисемьииповышениекомпетентностиродителей(</a:t>
            </a:r>
            <a:r>
              <a:rPr lang="ru-RU" sz="1200" b="1" dirty="0" err="1" smtClean="0">
                <a:solidFill>
                  <a:srgbClr val="002060"/>
                </a:solidFill>
              </a:rPr>
              <a:t>законныхпредставителей</a:t>
            </a:r>
            <a:r>
              <a:rPr lang="ru-RU" sz="1200" b="1" dirty="0" smtClean="0">
                <a:solidFill>
                  <a:srgbClr val="002060"/>
                </a:solidFill>
              </a:rPr>
              <a:t>)</a:t>
            </a:r>
            <a:r>
              <a:rPr lang="ru-RU" sz="1200" b="1" dirty="0" err="1" smtClean="0">
                <a:solidFill>
                  <a:srgbClr val="002060"/>
                </a:solidFill>
              </a:rPr>
              <a:t>ввопросахразвитияиобразования,охраныиукрепленияздоровьядетей</a:t>
            </a:r>
            <a:r>
              <a:rPr lang="ru-RU" sz="1200" b="1" dirty="0" smtClean="0">
                <a:solidFill>
                  <a:srgbClr val="002060"/>
                </a:solidFill>
              </a:rPr>
              <a:t>.</a:t>
            </a:r>
          </a:p>
          <a:p>
            <a:endParaRPr lang="ru-RU" sz="1200" dirty="0" smtClean="0">
              <a:solidFill>
                <a:srgbClr val="002060"/>
              </a:solidFill>
            </a:endParaRPr>
          </a:p>
          <a:p>
            <a:r>
              <a:rPr lang="ru-RU" sz="1200" b="1" dirty="0" smtClean="0">
                <a:solidFill>
                  <a:srgbClr val="002060"/>
                </a:solidFill>
              </a:rPr>
              <a:t>Цельпрограммы:позити</a:t>
            </a:r>
            <a:r>
              <a:rPr lang="ru-RU" sz="1200" b="1" dirty="0" smtClean="0"/>
              <a:t>внаясоциализацияивсестороннееразвитиеребенкараннегоидошкольноговозраставсоответствующихеговозрастудетскихвидахдеятельности</a:t>
            </a: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38216" y="571481"/>
            <a:ext cx="7905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b="1" dirty="0" err="1" smtClean="0">
                <a:solidFill>
                  <a:srgbClr val="C00000"/>
                </a:solidFill>
              </a:rPr>
              <a:t>Цельпрограммы</a:t>
            </a:r>
            <a:r>
              <a:rPr lang="ru-RU" b="1" dirty="0" smtClean="0">
                <a:solidFill>
                  <a:srgbClr val="C00000"/>
                </a:solidFill>
              </a:rPr>
              <a:t>: позитивнаясоциализацияивсестороннееразвитиеребенкараннегоидошкольноговозраставсоответствующихеговозрастудетскихвидахдеятельности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3836" y="1714488"/>
            <a:ext cx="10930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48000" y="102834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09588" y="1928802"/>
            <a:ext cx="1035851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Развитие и укрепление межнациональных коммуникаций через изучение государственных (русского и татарского) языков РТ.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Оказание квалифицированной помощи детям с нарушениями речи: выравнивание речевого и психофизического развития </a:t>
            </a:r>
            <a:r>
              <a:rPr lang="ru-RU" b="1" dirty="0" err="1" smtClean="0">
                <a:solidFill>
                  <a:srgbClr val="002060"/>
                </a:solidFill>
              </a:rPr>
              <a:t>детейсфонетико-фонематическим</a:t>
            </a:r>
            <a:r>
              <a:rPr lang="ru-RU" b="1" dirty="0" smtClean="0">
                <a:solidFill>
                  <a:srgbClr val="002060"/>
                </a:solidFill>
              </a:rPr>
              <a:t> недоразвитием речи (ФФН) и общим не </a:t>
            </a:r>
            <a:r>
              <a:rPr lang="ru-RU" b="1" dirty="0" err="1" smtClean="0">
                <a:solidFill>
                  <a:srgbClr val="002060"/>
                </a:solidFill>
              </a:rPr>
              <a:t>доразвитием</a:t>
            </a:r>
            <a:r>
              <a:rPr lang="ru-RU" b="1" dirty="0" smtClean="0">
                <a:solidFill>
                  <a:srgbClr val="002060"/>
                </a:solidFill>
              </a:rPr>
              <a:t> речи(ОНР);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Формирование ценности здорового образа </a:t>
            </a:r>
            <a:r>
              <a:rPr lang="ru-RU" b="1" dirty="0" err="1" smtClean="0">
                <a:solidFill>
                  <a:srgbClr val="002060"/>
                </a:solidFill>
              </a:rPr>
              <a:t>жизни,навыков</a:t>
            </a:r>
            <a:r>
              <a:rPr lang="ru-RU" b="1" dirty="0" smtClean="0">
                <a:solidFill>
                  <a:srgbClr val="002060"/>
                </a:solidFill>
              </a:rPr>
              <a:t> уверенного и безопасного поведения на улице и </a:t>
            </a:r>
            <a:r>
              <a:rPr lang="ru-RU" b="1" dirty="0" err="1" smtClean="0">
                <a:solidFill>
                  <a:srgbClr val="002060"/>
                </a:solidFill>
              </a:rPr>
              <a:t>втранспорте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52464" y="357166"/>
            <a:ext cx="819153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Задачи части, формируемой участниками образовательных отношений(региональные и приоритетные направления развития): видах деятельности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2398" y="857232"/>
            <a:ext cx="115015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09588" y="642919"/>
            <a:ext cx="992988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sz="1400" dirty="0" smtClean="0"/>
          </a:p>
          <a:p>
            <a:r>
              <a:rPr lang="ru-RU" sz="1600" b="1" dirty="0" smtClean="0">
                <a:solidFill>
                  <a:srgbClr val="C00000"/>
                </a:solidFill>
              </a:rPr>
              <a:t>Планируемые результаты освоения основной Программы Согласно ФГОС ,результаты должны быть представлены </a:t>
            </a:r>
            <a:r>
              <a:rPr lang="ru-RU" sz="1600" b="1" dirty="0" err="1" smtClean="0">
                <a:solidFill>
                  <a:srgbClr val="C00000"/>
                </a:solidFill>
              </a:rPr>
              <a:t>ввиде</a:t>
            </a:r>
            <a:r>
              <a:rPr lang="ru-RU" sz="1600" b="1" dirty="0" smtClean="0">
                <a:solidFill>
                  <a:srgbClr val="C00000"/>
                </a:solidFill>
              </a:rPr>
              <a:t> целевых ориентиров, которые представляют собой социально-нормативные возрастные характеристики возможных достижений ребенка на этапе </a:t>
            </a:r>
            <a:r>
              <a:rPr lang="ru-RU" sz="1600" b="1" dirty="0" err="1" smtClean="0">
                <a:solidFill>
                  <a:srgbClr val="C00000"/>
                </a:solidFill>
              </a:rPr>
              <a:t>заверше</a:t>
            </a:r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</a:rPr>
              <a:t>нияуровня</a:t>
            </a:r>
            <a:r>
              <a:rPr lang="ru-RU" sz="1600" b="1" dirty="0" smtClean="0">
                <a:solidFill>
                  <a:srgbClr val="C00000"/>
                </a:solidFill>
              </a:rPr>
              <a:t> дошкольного образования.</a:t>
            </a:r>
          </a:p>
          <a:p>
            <a:endParaRPr lang="ru-RU" sz="1400" b="1" dirty="0" smtClean="0"/>
          </a:p>
          <a:p>
            <a:r>
              <a:rPr lang="ru-RU" sz="1400" b="1" i="1" dirty="0" err="1" smtClean="0">
                <a:solidFill>
                  <a:srgbClr val="002060"/>
                </a:solidFill>
              </a:rPr>
              <a:t>Целевыео</a:t>
            </a:r>
            <a:r>
              <a:rPr lang="ru-RU" sz="1400" b="1" i="1" dirty="0" smtClean="0">
                <a:solidFill>
                  <a:srgbClr val="002060"/>
                </a:solidFill>
              </a:rPr>
              <a:t> </a:t>
            </a:r>
            <a:r>
              <a:rPr lang="ru-RU" sz="1400" b="1" i="1" dirty="0" err="1" smtClean="0">
                <a:solidFill>
                  <a:srgbClr val="002060"/>
                </a:solidFill>
              </a:rPr>
              <a:t>риентирыобразованиявраннемвозрасте</a:t>
            </a:r>
            <a:r>
              <a:rPr lang="ru-RU" sz="1400" b="1" i="1" dirty="0" smtClean="0">
                <a:solidFill>
                  <a:srgbClr val="002060"/>
                </a:solidFill>
              </a:rPr>
              <a:t>: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•</a:t>
            </a:r>
            <a:r>
              <a:rPr lang="ru-RU" sz="1400" b="1" dirty="0" smtClean="0">
                <a:solidFill>
                  <a:srgbClr val="002060"/>
                </a:solidFill>
              </a:rPr>
              <a:t>ребенокинтересуетсяокружающимипредметамииактивнодействуетсними;эмоциональнововлеченвдействиясигрушкамиидругимипредметами,стремитсяпроявлятьнастойчивостьвдостижениирезультатасвоихдействий;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•</a:t>
            </a:r>
            <a:r>
              <a:rPr lang="ru-RU" sz="1400" b="1" dirty="0" smtClean="0">
                <a:solidFill>
                  <a:srgbClr val="002060"/>
                </a:solidFill>
              </a:rPr>
              <a:t>используетспецифические,культурнофиксированныепредметныедействия,знаетназначениебытовыхпредметов(</a:t>
            </a:r>
            <a:r>
              <a:rPr lang="ru-RU" sz="1400" b="1" dirty="0" err="1" smtClean="0">
                <a:solidFill>
                  <a:srgbClr val="002060"/>
                </a:solidFill>
              </a:rPr>
              <a:t>ложки,расчески,карандашаипр</a:t>
            </a:r>
            <a:r>
              <a:rPr lang="ru-RU" sz="1400" b="1" dirty="0" smtClean="0">
                <a:solidFill>
                  <a:srgbClr val="002060"/>
                </a:solidFill>
              </a:rPr>
              <a:t>.)иумеетпользоватьсяими.Владеетпростейшиминавыкамисамообслуживания;стремитсяпроявлятьсамостоятельностьвбытовомиигровомповедении;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•</a:t>
            </a:r>
            <a:r>
              <a:rPr lang="ru-RU" sz="1400" b="1" dirty="0" smtClean="0">
                <a:solidFill>
                  <a:srgbClr val="002060"/>
                </a:solidFill>
              </a:rPr>
              <a:t>владеетактивнойречью,включеннойвобщение;можетобращатьсясвопросамиипросьбами,понимаетречьвзрослых;знаетназванияокружающихпредметовиигрушек;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•</a:t>
            </a:r>
            <a:r>
              <a:rPr lang="ru-RU" sz="1400" b="1" dirty="0" smtClean="0">
                <a:solidFill>
                  <a:srgbClr val="002060"/>
                </a:solidFill>
              </a:rPr>
              <a:t>стремитсякобщениюсовзрослымииактивноподражаетимвдвиженияхидействиях;</a:t>
            </a:r>
          </a:p>
          <a:p>
            <a:endParaRPr lang="ru-RU" sz="1400" dirty="0" smtClean="0">
              <a:solidFill>
                <a:srgbClr val="002060"/>
              </a:solidFill>
            </a:endParaRPr>
          </a:p>
          <a:p>
            <a:r>
              <a:rPr lang="ru-RU" sz="1400" b="1" dirty="0" err="1" smtClean="0">
                <a:solidFill>
                  <a:srgbClr val="002060"/>
                </a:solidFill>
              </a:rPr>
              <a:t>появляютсяигры,вкоторыхребеноквоспроизводитдействиявзрослого</a:t>
            </a:r>
            <a:r>
              <a:rPr lang="ru-RU" sz="1400" b="1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•</a:t>
            </a:r>
            <a:r>
              <a:rPr lang="ru-RU" sz="1400" b="1" dirty="0" smtClean="0">
                <a:solidFill>
                  <a:srgbClr val="002060"/>
                </a:solidFill>
              </a:rPr>
              <a:t>проявляетинтересксверстникам;наблюдаетзаихдействиямииподражаетим;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•</a:t>
            </a:r>
            <a:r>
              <a:rPr lang="ru-RU" sz="1400" b="1" dirty="0" smtClean="0">
                <a:solidFill>
                  <a:srgbClr val="002060"/>
                </a:solidFill>
              </a:rPr>
              <a:t>проявляетинтерескстихам,песнямисказкам,рассматриваниюкартинки,стремитсядвигатьсяподмузыку;эмоциональнооткликаетсянаразличныепроизведениякультурыиискусства;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•</a:t>
            </a:r>
            <a:r>
              <a:rPr lang="ru-RU" sz="1400" b="1" dirty="0" smtClean="0">
                <a:solidFill>
                  <a:srgbClr val="002060"/>
                </a:solidFill>
              </a:rPr>
              <a:t>уребенкаразвитакрупнаямоторика,онстремитсяосваиватьразличныевидыдвижения(бег,</a:t>
            </a:r>
          </a:p>
          <a:p>
            <a:endParaRPr lang="ru-RU" sz="1400" dirty="0" smtClean="0">
              <a:solidFill>
                <a:srgbClr val="002060"/>
              </a:solidFill>
            </a:endParaRPr>
          </a:p>
          <a:p>
            <a:r>
              <a:rPr lang="ru-RU" sz="1400" b="1" dirty="0" err="1" smtClean="0">
                <a:solidFill>
                  <a:srgbClr val="002060"/>
                </a:solidFill>
              </a:rPr>
              <a:t>лазанье,перешагиваниеипр</a:t>
            </a:r>
            <a:r>
              <a:rPr lang="ru-RU" sz="1400" b="1" dirty="0" smtClean="0">
                <a:solidFill>
                  <a:srgbClr val="002060"/>
                </a:solidFill>
              </a:rPr>
              <a:t>.).</a:t>
            </a:r>
          </a:p>
          <a:p>
            <a:r>
              <a:rPr lang="ru-RU" sz="1400" b="1" dirty="0" smtClean="0">
                <a:solidFill>
                  <a:srgbClr val="002060"/>
                </a:solidFill>
              </a:rPr>
              <a:t>ПланируемыерезультатыосвоенияосновнойПрограммыСогласноФГОС,результатыдолжныбытьпредставленыввидецелевыхориентиров,которыепредставляютсобойсоциально-нормативныевозрастныехарактеристикивозможныхдостиженийребенканаэтапезавершенияуровнядошкольногообразования</a:t>
            </a:r>
            <a:r>
              <a:rPr lang="ru-RU" b="1" dirty="0" smtClean="0"/>
              <a:t>.</a:t>
            </a:r>
            <a:endParaRPr lang="ru-RU" dirty="0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38150" y="928670"/>
            <a:ext cx="10858576" cy="459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1050" b="1" i="1" dirty="0" err="1" smtClean="0">
                <a:solidFill>
                  <a:srgbClr val="002060"/>
                </a:solidFill>
              </a:rPr>
              <a:t>Целевыеориентирынаэтапезавершениядошкольногообразования</a:t>
            </a:r>
            <a:r>
              <a:rPr lang="ru-RU" sz="1050" b="1" i="1" dirty="0" smtClean="0">
                <a:solidFill>
                  <a:srgbClr val="002060"/>
                </a:solidFill>
              </a:rPr>
              <a:t>:</a:t>
            </a:r>
          </a:p>
          <a:p>
            <a:r>
              <a:rPr lang="ru-RU" sz="1200" dirty="0" smtClean="0">
                <a:solidFill>
                  <a:srgbClr val="002060"/>
                </a:solidFill>
              </a:rPr>
              <a:t>•ребеноковладеваетосновнымикультурнымисредствами,способамидеятельности,проявляетинициативуисамостоятельностьвразныхвидахдеятельности—игре,общении,познавательно-исследовательскойдеятельности,конструированииидр.;способенвыбиратьсеберодзанятий,участниковпосовместнойдеятельности.</a:t>
            </a:r>
          </a:p>
          <a:p>
            <a:r>
              <a:rPr lang="ru-RU" sz="1200" dirty="0" smtClean="0">
                <a:solidFill>
                  <a:srgbClr val="002060"/>
                </a:solidFill>
              </a:rPr>
              <a:t>•ребенокобладаетустановкойположительногоотношениякмиру,кразнымвидамтруда,другимлюдямисамомусебе,обладаетчувствомсобственногодостоинства;активновзаимодействуетсосверстникамиивзрослыми,участвуетвсовместныхиграх.</a:t>
            </a:r>
          </a:p>
          <a:p>
            <a:r>
              <a:rPr lang="ru-RU" sz="1200" dirty="0" smtClean="0">
                <a:solidFill>
                  <a:srgbClr val="002060"/>
                </a:solidFill>
              </a:rPr>
              <a:t>•способендоговариваться,учитыватьинтересыичувствадругих,сопереживатьнеудачамирадоватьсяуспехамдругих,адекватнопроявляетсвоичувства,втомчислечувствоверывсебя,стараетсяразрешатьконфликты.</a:t>
            </a:r>
          </a:p>
          <a:p>
            <a:r>
              <a:rPr lang="ru-RU" sz="1200" dirty="0" smtClean="0">
                <a:solidFill>
                  <a:srgbClr val="002060"/>
                </a:solidFill>
              </a:rPr>
              <a:t>•проявляетэмпатиюпоотношениюкдругимлюдям,готовностьприйтинапомощьтем,ктовэтомнуждается.</a:t>
            </a:r>
          </a:p>
          <a:p>
            <a:r>
              <a:rPr lang="ru-RU" sz="1200" dirty="0" smtClean="0">
                <a:solidFill>
                  <a:srgbClr val="002060"/>
                </a:solidFill>
              </a:rPr>
              <a:t>•</a:t>
            </a:r>
            <a:r>
              <a:rPr lang="ru-RU" sz="1200" dirty="0" err="1" smtClean="0">
                <a:solidFill>
                  <a:srgbClr val="002060"/>
                </a:solidFill>
              </a:rPr>
              <a:t>проявляетумениеслышатьдругихистремлениебытьпонятымдругими</a:t>
            </a:r>
            <a:r>
              <a:rPr lang="ru-RU" sz="1200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1200" dirty="0" smtClean="0">
                <a:solidFill>
                  <a:srgbClr val="002060"/>
                </a:solidFill>
              </a:rPr>
              <a:t>•ребенокобладаетразвитымвоображением,котороереализуетсявразныхвидахдеятельности,ипреждевсеговигре;</a:t>
            </a:r>
          </a:p>
          <a:p>
            <a:r>
              <a:rPr lang="ru-RU" sz="1200" dirty="0" smtClean="0">
                <a:solidFill>
                  <a:srgbClr val="002060"/>
                </a:solidFill>
              </a:rPr>
              <a:t>•ребенокдостаточнохорошовладеетустнойречью,можетвыражатьсвоимыслиижелания,использоватьречьдлявыражениясвоихмыслей,чувствижеланий,построенияречевоговысказываниявситуацииобщения,выделятьзвукивсловах,уребенкаскладываютсяпредпосылкиграмотности.</a:t>
            </a:r>
          </a:p>
          <a:p>
            <a:r>
              <a:rPr lang="ru-RU" sz="1200" dirty="0" smtClean="0">
                <a:solidFill>
                  <a:srgbClr val="002060"/>
                </a:solidFill>
              </a:rPr>
              <a:t>•ребенокспособенкволевымусилиям,можетследоватьсоциальнымнормамповеденияиправиламвразныхвидахдеятельности,вовзаимоотношенияхсовзрослымиисверстниками,можетсоблюдатьправилабезопасногоповеденияинавыкиличнойгигиены.</a:t>
            </a:r>
          </a:p>
          <a:p>
            <a:r>
              <a:rPr lang="ru-RU" sz="1200" dirty="0" smtClean="0">
                <a:solidFill>
                  <a:srgbClr val="002060"/>
                </a:solidFill>
              </a:rPr>
              <a:t>•ребенокпроявляетлюбознательность,задаетвопросывзрослымисверстникам,интересуетсяпричинно-следственнымисвязями,пытаетсясамостоятельнопридумыватьобъясненияявлениямприродыипоступкамлюдей;склоненнаблюдать,экспериментировать.</a:t>
            </a:r>
          </a:p>
          <a:p>
            <a:r>
              <a:rPr lang="ru-RU" sz="1200" dirty="0" smtClean="0">
                <a:solidFill>
                  <a:srgbClr val="002060"/>
                </a:solidFill>
              </a:rPr>
              <a:t>•эмоциональноотзываетсянакрасотуокружающегомира,произведениянародногоипрофессиональногоискусства(музыку,танцы,театральнуюдеятельность,изобразительнуюдеятельностьит.д.).</a:t>
            </a:r>
          </a:p>
          <a:p>
            <a:r>
              <a:rPr lang="ru-RU" sz="1200" dirty="0" smtClean="0">
                <a:solidFill>
                  <a:srgbClr val="002060"/>
                </a:solidFill>
              </a:rPr>
              <a:t>•имеетпервичныепредставленияосебе,семье,традиционныхсемейныхценностях,включаятрадиционныетендерныеориентации,проявляетуважениексвоемуипротивоположномуполу.</a:t>
            </a:r>
          </a:p>
          <a:p>
            <a:r>
              <a:rPr lang="ru-RU" sz="1200" dirty="0" smtClean="0">
                <a:solidFill>
                  <a:srgbClr val="002060"/>
                </a:solidFill>
              </a:rPr>
              <a:t>•соблюдаетэлементарныеобщепринятыенормы,имеетпервичныеценностныепредставленияотом,«</a:t>
            </a:r>
            <a:r>
              <a:rPr lang="ru-RU" sz="1200" dirty="0" err="1" smtClean="0">
                <a:solidFill>
                  <a:srgbClr val="002060"/>
                </a:solidFill>
              </a:rPr>
              <a:t>чтотакоехорошоичтотакоеплохо</a:t>
            </a:r>
            <a:r>
              <a:rPr lang="ru-RU" sz="1200" dirty="0" smtClean="0">
                <a:solidFill>
                  <a:srgbClr val="002060"/>
                </a:solidFill>
              </a:rPr>
              <a:t>»,стремитсяпоступатьхорошо;проявляетуважениекстаршимизаботуомладших.</a:t>
            </a:r>
          </a:p>
          <a:p>
            <a:r>
              <a:rPr lang="ru-RU" sz="1200" dirty="0" smtClean="0">
                <a:solidFill>
                  <a:srgbClr val="002060"/>
                </a:solidFill>
              </a:rPr>
              <a:t>•имеетначальныепредставленияоздоровомобразежизни.Воспринимаетздоровыйобразжизникакценность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52464" y="428605"/>
            <a:ext cx="81915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b="1" dirty="0" smtClean="0">
                <a:solidFill>
                  <a:srgbClr val="C00000"/>
                </a:solidFill>
              </a:rPr>
              <a:t>Планируемые результаты освоения основной Программы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21329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1" i="1" dirty="0" smtClean="0">
                <a:solidFill>
                  <a:srgbClr val="002060"/>
                </a:solidFill>
              </a:rPr>
              <a:t>Целевыеориентирычасти,формируемойучастникамиобразовательныхотношений</a:t>
            </a:r>
            <a:br>
              <a:rPr lang="ru-RU" sz="1200" b="1" i="1" dirty="0" smtClean="0">
                <a:solidFill>
                  <a:srgbClr val="002060"/>
                </a:solidFill>
              </a:rPr>
            </a:br>
            <a:r>
              <a:rPr lang="ru-RU" sz="1200" b="1" i="1" dirty="0" smtClean="0">
                <a:solidFill>
                  <a:srgbClr val="002060"/>
                </a:solidFill>
              </a:rPr>
              <a:t>-УМК:</a:t>
            </a:r>
            <a:br>
              <a:rPr lang="ru-RU" sz="1200" b="1" i="1" dirty="0" smtClean="0">
                <a:solidFill>
                  <a:srgbClr val="002060"/>
                </a:solidFill>
              </a:rPr>
            </a:br>
            <a:r>
              <a:rPr lang="ru-RU" sz="1200" b="1" i="1" dirty="0" err="1" smtClean="0">
                <a:solidFill>
                  <a:srgbClr val="002060"/>
                </a:solidFill>
              </a:rPr>
              <a:t>ситуативнопониматьречьвзрослогоидругихдетей</a:t>
            </a:r>
            <a:r>
              <a:rPr lang="ru-RU" sz="1200" b="1" i="1" dirty="0" smtClean="0">
                <a:solidFill>
                  <a:srgbClr val="002060"/>
                </a:solidFill>
              </a:rPr>
              <a:t>;</a:t>
            </a:r>
            <a:br>
              <a:rPr lang="ru-RU" sz="1200" b="1" i="1" dirty="0" smtClean="0">
                <a:solidFill>
                  <a:srgbClr val="002060"/>
                </a:solidFill>
              </a:rPr>
            </a:br>
            <a:r>
              <a:rPr lang="ru-RU" sz="1200" b="1" i="1" dirty="0" err="1" smtClean="0">
                <a:solidFill>
                  <a:srgbClr val="002060"/>
                </a:solidFill>
              </a:rPr>
              <a:t>выполнятьраспоряженияпоходудействияигрыилидругойдеятельности</a:t>
            </a:r>
            <a:r>
              <a:rPr lang="ru-RU" sz="1200" b="1" i="1" dirty="0" smtClean="0">
                <a:solidFill>
                  <a:srgbClr val="002060"/>
                </a:solidFill>
              </a:rPr>
              <a:t>;</a:t>
            </a:r>
            <a:br>
              <a:rPr lang="ru-RU" sz="1200" b="1" i="1" dirty="0" smtClean="0">
                <a:solidFill>
                  <a:srgbClr val="002060"/>
                </a:solidFill>
              </a:rPr>
            </a:br>
            <a:r>
              <a:rPr lang="ru-RU" sz="1200" b="1" i="1" dirty="0" err="1" smtClean="0">
                <a:solidFill>
                  <a:srgbClr val="002060"/>
                </a:solidFill>
              </a:rPr>
              <a:t>отвечатьнавопросы</a:t>
            </a:r>
            <a:r>
              <a:rPr lang="ru-RU" sz="1200" b="1" i="1" dirty="0" smtClean="0">
                <a:solidFill>
                  <a:srgbClr val="002060"/>
                </a:solidFill>
              </a:rPr>
              <a:t>(</a:t>
            </a:r>
            <a:r>
              <a:rPr lang="ru-RU" sz="1200" b="1" i="1" dirty="0" err="1" smtClean="0">
                <a:solidFill>
                  <a:srgbClr val="002060"/>
                </a:solidFill>
              </a:rPr>
              <a:t>чтоэто?ктоэто?какой?сколько?чтонужно</a:t>
            </a:r>
            <a:r>
              <a:rPr lang="ru-RU" sz="1200" b="1" i="1" dirty="0" smtClean="0">
                <a:solidFill>
                  <a:srgbClr val="002060"/>
                </a:solidFill>
              </a:rPr>
              <a:t>?)другихучастниковобщения,атакженезнакомыхвзрослых,втомчисленосителейязыка;</a:t>
            </a:r>
            <a:br>
              <a:rPr lang="ru-RU" sz="1200" b="1" i="1" dirty="0" smtClean="0">
                <a:solidFill>
                  <a:srgbClr val="002060"/>
                </a:solidFill>
              </a:rPr>
            </a:br>
            <a:r>
              <a:rPr lang="ru-RU" sz="1200" b="1" i="1" dirty="0" err="1" smtClean="0">
                <a:solidFill>
                  <a:srgbClr val="002060"/>
                </a:solidFill>
              </a:rPr>
              <a:t>задаватьвопросынаизучаемомязыке</a:t>
            </a:r>
            <a:r>
              <a:rPr lang="ru-RU" sz="1200" b="1" i="1" dirty="0" smtClean="0">
                <a:solidFill>
                  <a:srgbClr val="002060"/>
                </a:solidFill>
              </a:rPr>
              <a:t>;</a:t>
            </a:r>
            <a:br>
              <a:rPr lang="ru-RU" sz="1200" b="1" i="1" dirty="0" smtClean="0">
                <a:solidFill>
                  <a:srgbClr val="002060"/>
                </a:solidFill>
              </a:rPr>
            </a:br>
            <a:r>
              <a:rPr lang="ru-RU" sz="1200" b="1" i="1" dirty="0" err="1" smtClean="0">
                <a:solidFill>
                  <a:srgbClr val="002060"/>
                </a:solidFill>
              </a:rPr>
              <a:t>краткоописыватьпредметыиявления;высказыватьпредположения</a:t>
            </a:r>
            <a:r>
              <a:rPr lang="ru-RU" sz="1200" b="1" i="1" dirty="0" smtClean="0">
                <a:solidFill>
                  <a:srgbClr val="002060"/>
                </a:solidFill>
              </a:rPr>
              <a:t>;</a:t>
            </a:r>
            <a:br>
              <a:rPr lang="ru-RU" sz="1200" b="1" i="1" dirty="0" smtClean="0">
                <a:solidFill>
                  <a:srgbClr val="002060"/>
                </a:solidFill>
              </a:rPr>
            </a:br>
            <a:r>
              <a:rPr lang="ru-RU" sz="1200" b="1" i="1" dirty="0" smtClean="0">
                <a:solidFill>
                  <a:srgbClr val="002060"/>
                </a:solidFill>
              </a:rPr>
              <a:t>создаватькакотдельныеосмысленныевысказывания,такицепочкувысказываний,связанныхмеждусобойлогически.</a:t>
            </a:r>
            <a:br>
              <a:rPr lang="ru-RU" sz="1200" b="1" i="1" dirty="0" smtClean="0">
                <a:solidFill>
                  <a:srgbClr val="002060"/>
                </a:solidFill>
              </a:rPr>
            </a:br>
            <a:r>
              <a:rPr lang="ru-RU" sz="1200" b="1" i="1" dirty="0" smtClean="0">
                <a:solidFill>
                  <a:srgbClr val="002060"/>
                </a:solidFill>
              </a:rPr>
              <a:t>-</a:t>
            </a:r>
            <a:r>
              <a:rPr lang="ru-RU" sz="1200" b="1" i="1" dirty="0" err="1" smtClean="0">
                <a:solidFill>
                  <a:srgbClr val="002060"/>
                </a:solidFill>
              </a:rPr>
              <a:t>коррекционнаяработа</a:t>
            </a:r>
            <a:r>
              <a:rPr lang="ru-RU" sz="1200" b="1" i="1" dirty="0" smtClean="0">
                <a:solidFill>
                  <a:srgbClr val="002060"/>
                </a:solidFill>
              </a:rPr>
              <a:t>:</a:t>
            </a:r>
            <a:br>
              <a:rPr lang="ru-RU" sz="1200" b="1" i="1" dirty="0" smtClean="0">
                <a:solidFill>
                  <a:srgbClr val="002060"/>
                </a:solidFill>
              </a:rPr>
            </a:br>
            <a:r>
              <a:rPr lang="ru-RU" sz="1200" b="1" i="1" dirty="0" err="1" smtClean="0">
                <a:solidFill>
                  <a:srgbClr val="002060"/>
                </a:solidFill>
              </a:rPr>
              <a:t>правильноартикулироватьвсезвукиречивразличныхпозициях</a:t>
            </a:r>
            <a:r>
              <a:rPr lang="ru-RU" sz="1200" b="1" i="1" dirty="0" smtClean="0">
                <a:solidFill>
                  <a:srgbClr val="002060"/>
                </a:solidFill>
              </a:rPr>
              <a:t>;</a:t>
            </a:r>
            <a:br>
              <a:rPr lang="ru-RU" sz="1200" b="1" i="1" dirty="0" smtClean="0">
                <a:solidFill>
                  <a:srgbClr val="002060"/>
                </a:solidFill>
              </a:rPr>
            </a:br>
            <a:r>
              <a:rPr lang="ru-RU" sz="1200" b="1" i="1" dirty="0" err="1" smtClean="0">
                <a:solidFill>
                  <a:srgbClr val="002060"/>
                </a:solidFill>
              </a:rPr>
              <a:t>дифференцироватьвсеизученныезвуки</a:t>
            </a:r>
            <a:r>
              <a:rPr lang="ru-RU" sz="1200" b="1" i="1" dirty="0" smtClean="0">
                <a:solidFill>
                  <a:srgbClr val="002060"/>
                </a:solidFill>
              </a:rPr>
              <a:t>;</a:t>
            </a:r>
            <a:br>
              <a:rPr lang="ru-RU" sz="1200" b="1" i="1" dirty="0" smtClean="0">
                <a:solidFill>
                  <a:srgbClr val="002060"/>
                </a:solidFill>
              </a:rPr>
            </a:br>
            <a:r>
              <a:rPr lang="ru-RU" sz="1200" b="1" i="1" dirty="0" err="1" smtClean="0">
                <a:solidFill>
                  <a:srgbClr val="002060"/>
                </a:solidFill>
              </a:rPr>
              <a:t>называтьпоследовательностьсловвпредложении,слоговизвуковвсловах</a:t>
            </a:r>
            <a:r>
              <a:rPr lang="ru-RU" sz="1200" b="1" i="1" dirty="0" smtClean="0">
                <a:solidFill>
                  <a:srgbClr val="002060"/>
                </a:solidFill>
              </a:rPr>
              <a:t>;</a:t>
            </a:r>
            <a:br>
              <a:rPr lang="ru-RU" sz="1200" b="1" i="1" dirty="0" smtClean="0">
                <a:solidFill>
                  <a:srgbClr val="002060"/>
                </a:solidFill>
              </a:rPr>
            </a:br>
            <a:r>
              <a:rPr lang="ru-RU" sz="1200" b="1" i="1" dirty="0" err="1" smtClean="0">
                <a:solidFill>
                  <a:srgbClr val="002060"/>
                </a:solidFill>
              </a:rPr>
              <a:t>производитьэлементарныйзвуковойанализисинтез</a:t>
            </a:r>
            <a:r>
              <a:rPr lang="ru-RU" sz="1200" b="1" i="1" dirty="0" smtClean="0">
                <a:solidFill>
                  <a:srgbClr val="002060"/>
                </a:solidFill>
              </a:rPr>
              <a:t>;</a:t>
            </a:r>
            <a:br>
              <a:rPr lang="ru-RU" sz="1200" b="1" i="1" dirty="0" smtClean="0">
                <a:solidFill>
                  <a:srgbClr val="002060"/>
                </a:solidFill>
              </a:rPr>
            </a:br>
            <a:r>
              <a:rPr lang="ru-RU" sz="1200" b="1" i="1" dirty="0" err="1" smtClean="0">
                <a:solidFill>
                  <a:srgbClr val="002060"/>
                </a:solidFill>
              </a:rPr>
              <a:t>читатьиправильнопониматьпрочитанноевпределахизученнойпрограммы</a:t>
            </a:r>
            <a:r>
              <a:rPr lang="ru-RU" sz="1200" b="1" i="1" dirty="0" smtClean="0">
                <a:solidFill>
                  <a:srgbClr val="002060"/>
                </a:solidFill>
              </a:rPr>
              <a:t>;</a:t>
            </a:r>
            <a:br>
              <a:rPr lang="ru-RU" sz="1200" b="1" i="1" dirty="0" smtClean="0">
                <a:solidFill>
                  <a:srgbClr val="002060"/>
                </a:solidFill>
              </a:rPr>
            </a:br>
            <a:r>
              <a:rPr lang="ru-RU" sz="1200" b="1" i="1" dirty="0" smtClean="0">
                <a:solidFill>
                  <a:srgbClr val="002060"/>
                </a:solidFill>
              </a:rPr>
              <a:t>отвечатьнавопросыпосодержаниюпрочитанного,ставитьвопросыктекстамипересказыватьих;</a:t>
            </a:r>
            <a:br>
              <a:rPr lang="ru-RU" sz="1200" b="1" i="1" dirty="0" smtClean="0">
                <a:solidFill>
                  <a:srgbClr val="002060"/>
                </a:solidFill>
              </a:rPr>
            </a:br>
            <a:r>
              <a:rPr lang="ru-RU" sz="1200" b="1" i="1" dirty="0" err="1" smtClean="0">
                <a:solidFill>
                  <a:srgbClr val="002060"/>
                </a:solidFill>
              </a:rPr>
              <a:t>пониматьобращеннуюречьвсоответствииспараметрамивозрастнойнормы</a:t>
            </a:r>
            <a:r>
              <a:rPr lang="ru-RU" sz="1200" b="1" i="1" dirty="0" smtClean="0">
                <a:solidFill>
                  <a:srgbClr val="002060"/>
                </a:solidFill>
              </a:rPr>
              <a:t>;</a:t>
            </a:r>
            <a:br>
              <a:rPr lang="ru-RU" sz="1200" b="1" i="1" dirty="0" smtClean="0">
                <a:solidFill>
                  <a:srgbClr val="002060"/>
                </a:solidFill>
              </a:rPr>
            </a:br>
            <a:r>
              <a:rPr lang="ru-RU" sz="1200" b="1" i="1" dirty="0" err="1" smtClean="0">
                <a:solidFill>
                  <a:srgbClr val="002060"/>
                </a:solidFill>
              </a:rPr>
              <a:t>фонетическиправильнооформлятьзвуковуюсторонуречи</a:t>
            </a:r>
            <a:r>
              <a:rPr lang="ru-RU" sz="1200" b="1" i="1" dirty="0" smtClean="0">
                <a:solidFill>
                  <a:srgbClr val="002060"/>
                </a:solidFill>
              </a:rPr>
              <a:t>;</a:t>
            </a:r>
            <a:br>
              <a:rPr lang="ru-RU" sz="1200" b="1" i="1" dirty="0" smtClean="0">
                <a:solidFill>
                  <a:srgbClr val="002060"/>
                </a:solidFill>
              </a:rPr>
            </a:br>
            <a:r>
              <a:rPr lang="ru-RU" sz="1200" b="1" i="1" dirty="0" smtClean="0">
                <a:solidFill>
                  <a:srgbClr val="002060"/>
                </a:solidFill>
              </a:rPr>
              <a:t>правильнопередаватьслоговуюструктуруслов,используемыхвсамостоятельнойречи;</a:t>
            </a:r>
            <a:br>
              <a:rPr lang="ru-RU" sz="1200" b="1" i="1" dirty="0" smtClean="0">
                <a:solidFill>
                  <a:srgbClr val="002060"/>
                </a:solidFill>
              </a:rPr>
            </a:br>
            <a:r>
              <a:rPr lang="ru-RU" sz="1200" b="1" i="1" dirty="0" smtClean="0">
                <a:solidFill>
                  <a:srgbClr val="002060"/>
                </a:solidFill>
              </a:rPr>
              <a:t>ользоватьсявсамостоятельнойречипростымираспространеннымиисложнымипредложениями;владетьнавыкамиобъединенияихврассказ;</a:t>
            </a:r>
            <a:br>
              <a:rPr lang="ru-RU" sz="1200" b="1" i="1" dirty="0" smtClean="0">
                <a:solidFill>
                  <a:srgbClr val="002060"/>
                </a:solidFill>
              </a:rPr>
            </a:br>
            <a:r>
              <a:rPr lang="ru-RU" sz="1200" b="1" i="1" dirty="0" smtClean="0">
                <a:solidFill>
                  <a:srgbClr val="002060"/>
                </a:solidFill>
              </a:rPr>
              <a:t>•</a:t>
            </a:r>
            <a:r>
              <a:rPr lang="ru-RU" sz="1200" b="1" i="1" dirty="0" err="1" smtClean="0">
                <a:solidFill>
                  <a:srgbClr val="002060"/>
                </a:solidFill>
              </a:rPr>
              <a:t>владетьнавыкамидиалогическойречи</a:t>
            </a:r>
            <a:r>
              <a:rPr lang="ru-RU" sz="1200" b="1" i="1" dirty="0" smtClean="0">
                <a:solidFill>
                  <a:srgbClr val="002060"/>
                </a:solidFill>
              </a:rPr>
              <a:t>;</a:t>
            </a:r>
            <a:br>
              <a:rPr lang="ru-RU" sz="1200" b="1" i="1" dirty="0" smtClean="0">
                <a:solidFill>
                  <a:srgbClr val="002060"/>
                </a:solidFill>
              </a:rPr>
            </a:br>
            <a:r>
              <a:rPr lang="ru-RU" sz="1200" b="1" i="1" dirty="0" smtClean="0">
                <a:solidFill>
                  <a:srgbClr val="002060"/>
                </a:solidFill>
              </a:rPr>
              <a:t>•владетьнавыкамисловообразования:продуцироватьназваниясуществительныхотглаголов,прилагательныхотсуществительныхиглаголов,уменьшительно-ласкательныхиувеличительныхформсуществительныхипр.;</a:t>
            </a:r>
            <a:br>
              <a:rPr lang="ru-RU" sz="1200" b="1" i="1" dirty="0" smtClean="0">
                <a:solidFill>
                  <a:srgbClr val="002060"/>
                </a:solidFill>
              </a:rPr>
            </a:br>
            <a:r>
              <a:rPr lang="ru-RU" sz="1200" b="1" i="1" dirty="0" smtClean="0">
                <a:solidFill>
                  <a:srgbClr val="002060"/>
                </a:solidFill>
              </a:rPr>
              <a:t>•использоватьвспонтанномобщениисловаразличныхлексико-грамматическихкатегорий(</a:t>
            </a:r>
            <a:r>
              <a:rPr lang="ru-RU" sz="1200" b="1" i="1" dirty="0" err="1" smtClean="0">
                <a:solidFill>
                  <a:srgbClr val="002060"/>
                </a:solidFill>
              </a:rPr>
              <a:t>существительные,глаголы,наречия,прилагательные,местоименияит.д</a:t>
            </a:r>
            <a:r>
              <a:rPr lang="ru-RU" sz="1100" b="1" i="1" dirty="0" smtClean="0">
                <a:solidFill>
                  <a:srgbClr val="002060"/>
                </a:solidFill>
              </a:rPr>
              <a:t>.)</a:t>
            </a:r>
            <a:endParaRPr lang="ru-RU" sz="11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09654" y="428604"/>
            <a:ext cx="854872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000" b="1" dirty="0" smtClean="0">
                <a:solidFill>
                  <a:srgbClr val="C00000"/>
                </a:solidFill>
              </a:rPr>
              <a:t>Планируемые результаты освоения основной Программы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3836" y="365125"/>
            <a:ext cx="10829964" cy="4921263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i="1" dirty="0" smtClean="0">
                <a:solidFill>
                  <a:srgbClr val="002060"/>
                </a:solidFill>
              </a:rPr>
              <a:t>В ДОУ реализуется пять направлений, обеспечивающие познавательное, речевое, социально-коммуникативное, художественно-эстетическое и физическое развитие детей.</a:t>
            </a:r>
            <a:br>
              <a:rPr lang="ru-RU" sz="3100" b="1" i="1" dirty="0" smtClean="0">
                <a:solidFill>
                  <a:srgbClr val="002060"/>
                </a:solidFill>
              </a:rPr>
            </a:br>
            <a:r>
              <a:rPr lang="ru-RU" sz="3100" dirty="0" smtClean="0">
                <a:solidFill>
                  <a:srgbClr val="002060"/>
                </a:solidFill>
              </a:rPr>
              <a:t>Каждому направлению (образовательной области) соответствует тот или иной вид детской деятельности</a:t>
            </a:r>
            <a:endParaRPr lang="ru-RU" sz="31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rgbClr val="5B9BD5"/>
          </a:solidFill>
          <a:prstDash val="solid"/>
          <a:miter lim="8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5B9BD5"/>
          </a:solidFill>
          <a:prstDash val="solid"/>
          <a:miter lim="8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rgbClr val="5B9BD5"/>
          </a:solidFill>
          <a:prstDash val="solid"/>
          <a:miter lim="8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5B9BD5"/>
          </a:solidFill>
          <a:prstDash val="solid"/>
          <a:miter lim="8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879</TotalTime>
  <Words>569</Words>
  <PresentationFormat>Произвольный</PresentationFormat>
  <Paragraphs>169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Default</vt:lpstr>
      <vt:lpstr>Слайд 1</vt:lpstr>
      <vt:lpstr>Слайд 2</vt:lpstr>
      <vt:lpstr> Образовательная программа МАДОУ № 348 является основным нормативным документом, регламентирующим содержание и организацию образовательной деятельности нашего учреждения. Программа обеспечивает разностороннее развитие детей в возрасте от 2до 7 лет с учетом их возрастных и индивидуальных особенностей по основным областям: социально-коммуникативное развитие, познавательное развитие, речевое развитие, художественно-эстетическое развитие, физическое развитие. Направлена на формирование общей культуры,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детей дошкольного возраста. </vt:lpstr>
      <vt:lpstr>Слайд 4</vt:lpstr>
      <vt:lpstr>Слайд 5</vt:lpstr>
      <vt:lpstr>Слайд 6</vt:lpstr>
      <vt:lpstr>Слайд 7</vt:lpstr>
      <vt:lpstr> Целевыеориентирычасти,формируемойучастникамиобразовательныхотношений -УМК: ситуативнопониматьречьвзрослогоидругихдетей; выполнятьраспоряженияпоходудействияигрыилидругойдеятельности; отвечатьнавопросы(чтоэто?ктоэто?какой?сколько?чтонужно?)другихучастниковобщения,атакженезнакомыхвзрослых,втомчисленосителейязыка; задаватьвопросынаизучаемомязыке; краткоописыватьпредметыиявления;высказыватьпредположения; создаватькакотдельныеосмысленныевысказывания,такицепочкувысказываний,связанныхмеждусобойлогически. -коррекционнаяработа: правильноартикулироватьвсезвукиречивразличныхпозициях; дифференцироватьвсеизученныезвуки; называтьпоследовательностьсловвпредложении,слоговизвуковвсловах; производитьэлементарныйзвуковойанализисинтез; читатьиправильнопониматьпрочитанноевпределахизученнойпрограммы; отвечатьнавопросыпосодержаниюпрочитанного,ставитьвопросыктекстамипересказыватьих; пониматьобращеннуюречьвсоответствииспараметрамивозрастнойнормы; фонетическиправильнооформлятьзвуковуюсторонуречи; правильнопередаватьслоговуюструктуруслов,используемыхвсамостоятельнойречи; ользоватьсявсамостоятельнойречипростымираспространеннымиисложнымипредложениями;владетьнавыкамиобъединенияихврассказ; •владетьнавыкамидиалогическойречи; •владетьнавыкамисловообразования:продуцироватьназваниясуществительныхотглаголов,прилагательныхотсуществительныхиглаголов,уменьшительно-ласкательныхиувеличительныхформсуществительныхипр.; •использоватьвспонтанномобщениисловаразличныхлексико-грамматическихкатегорий(существительные,глаголы,наречия,прилагательные,местоименияит.д.)</vt:lpstr>
      <vt:lpstr> В ДОУ реализуется пять направлений, обеспечивающие познавательное, речевое, социально-коммуникативное, художественно-эстетическое и физическое развитие детей. Каждому направлению (образовательной области) соответствует тот или иной вид детской деятельности</vt:lpstr>
      <vt:lpstr>Слайд 10</vt:lpstr>
      <vt:lpstr>Задачи образовательных областей   Социально–коммуникативноеразвитие •Усвоениенормиценностей,принятыхвобществе,включаяморальныеинравственныеценности.  •Развитиеобщенияивзаимодействияребёнкасовзрослымиисверстниками. •Становлениесамостоятельности,целенаправленностиисаморегуляциисобственныхдействий. •Развитиесоциальногоиэмоциональногоинтеллекта,эмоциональнойотзывчивости,сопереживания. •Формированиеготовностиксовместнойдеятельности. •Формированиеуважительногоотношенияичувствапринадлежностиксвоейсемьеисообществудетейивзрослыхворганизации. •Формированиепозитивныхустановоккразличнымвидамтрудаитворчества. •Формированиеосновбезопасностивбыту,социуме,природе.</vt:lpstr>
      <vt:lpstr> Задачи образовательных областей </vt:lpstr>
      <vt:lpstr> Задачи образовательных областей </vt:lpstr>
      <vt:lpstr> Задачи образовательных областей </vt:lpstr>
      <vt:lpstr> Задачи образовательных областей </vt:lpstr>
      <vt:lpstr> Особенности организации образовательного процесса.</vt:lpstr>
      <vt:lpstr> Условия реализации программы.</vt:lpstr>
      <vt:lpstr> Условия реализации программы</vt:lpstr>
      <vt:lpstr> Взаимодействие с семьей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87</cp:revision>
  <dcterms:modified xsi:type="dcterms:W3CDTF">2022-11-20T18:02:37Z</dcterms:modified>
</cp:coreProperties>
</file>